
<file path=[Content_Types].xml><?xml version="1.0" encoding="utf-8"?>
<Types xmlns="http://schemas.openxmlformats.org/package/2006/content-types">
  <Default Extension="png" ContentType="image/png"/>
  <Default Extension="bin" ContentType="application/vnd.openxmlformats-officedocument.oleObject"/>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9144000" cy="6858000" type="screen4x3"/>
  <p:notesSz cx="9926638" cy="6797675"/>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9" roundtripDataSignature="AMtx7mhOdWPNdzOG4OD6qIouHpgxwjcHy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5CE791E-D7DF-49FC-A6AB-B3BF58C108B6}">
  <a:tblStyle styleId="{B5CE791E-D7DF-49FC-A6AB-B3BF58C108B6}"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FF4E6"/>
          </a:solidFill>
        </a:fill>
      </a:tcStyle>
    </a:wholeTbl>
    <a:band1H>
      <a:tcTxStyle b="off" i="off"/>
      <a:tcStyle>
        <a:tcBdr/>
        <a:fill>
          <a:solidFill>
            <a:srgbClr val="FFE8CA"/>
          </a:solidFill>
        </a:fill>
      </a:tcStyle>
    </a:band1H>
    <a:band2H>
      <a:tcTxStyle b="off" i="off"/>
      <a:tcStyle>
        <a:tcBdr/>
      </a:tcStyle>
    </a:band2H>
    <a:band1V>
      <a:tcTxStyle b="off" i="off"/>
      <a:tcStyle>
        <a:tcBdr/>
        <a:fill>
          <a:solidFill>
            <a:srgbClr val="FFE8CA"/>
          </a:solidFill>
        </a:fill>
      </a:tcStyle>
    </a:band1V>
    <a:band2V>
      <a:tcTxStyle b="off" i="off"/>
      <a:tcStyle>
        <a:tcBdr/>
      </a:tcStyle>
    </a:band2V>
    <a:lastCol>
      <a:tcTxStyle b="on" i="off">
        <a:font>
          <a:latin typeface="Calibri"/>
          <a:ea typeface="Calibri"/>
          <a:cs typeface="Calibri"/>
        </a:font>
        <a:schemeClr val="lt1"/>
      </a:tcTxStyle>
      <a:tcStyle>
        <a:tcBdr/>
        <a:fill>
          <a:solidFill>
            <a:schemeClr val="accent4"/>
          </a:solidFill>
        </a:fill>
      </a:tcStyle>
    </a:lastCol>
    <a:firstCol>
      <a:tcTxStyle b="on" i="off">
        <a:font>
          <a:latin typeface="Calibri"/>
          <a:ea typeface="Calibri"/>
          <a:cs typeface="Calibri"/>
        </a:font>
        <a:schemeClr val="lt1"/>
      </a:tcTxStyle>
      <a:tcStyle>
        <a:tcBdr/>
        <a:fill>
          <a:solidFill>
            <a:schemeClr val="accent4"/>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4"/>
          </a:solidFill>
        </a:fill>
      </a:tcStyle>
    </a:lastRow>
    <a:seCell>
      <a:tcTxStyle b="off" i="off"/>
      <a:tcStyle>
        <a:tcBdr/>
      </a:tcStyle>
    </a:seCell>
    <a:swCell>
      <a:tcTxStyle b="off" i="off"/>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4"/>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1474"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30"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4302625" cy="34026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5621696" y="0"/>
            <a:ext cx="4302625" cy="340265"/>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6456324"/>
            <a:ext cx="4302625" cy="340264"/>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5621696" y="6456324"/>
            <a:ext cx="4302625" cy="340264"/>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6" name="Google Shape;86;p1: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4" name="Google Shape;94;p2: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3: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6" name="Google Shape;116;p3: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4: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6" name="Google Shape;126;p4: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1.30 </a:t>
            </a:r>
            <a:endParaRPr/>
          </a:p>
          <a:p>
            <a:pPr marL="0" lvl="0" indent="0" algn="l" rtl="0">
              <a:lnSpc>
                <a:spcPct val="100000"/>
              </a:lnSpc>
              <a:spcBef>
                <a:spcPts val="0"/>
              </a:spcBef>
              <a:spcAft>
                <a:spcPts val="0"/>
              </a:spcAft>
              <a:buSzPts val="1400"/>
              <a:buNone/>
            </a:pPr>
            <a:endParaRPr/>
          </a:p>
        </p:txBody>
      </p:sp>
      <p:sp>
        <p:nvSpPr>
          <p:cNvPr id="127" name="Google Shape;127;p4:notes"/>
          <p:cNvSpPr txBox="1">
            <a:spLocks noGrp="1"/>
          </p:cNvSpPr>
          <p:nvPr>
            <p:ph type="sldNum" idx="12"/>
          </p:nvPr>
        </p:nvSpPr>
        <p:spPr>
          <a:xfrm>
            <a:off x="5621696" y="6456324"/>
            <a:ext cx="4302625" cy="340264"/>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5: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4" name="Google Shape;134;p5: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6: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4" name="Google Shape;144;p6: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7: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4" name="Google Shape;154;p7: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8: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4" name="Google Shape;164;p8: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9: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4" name="Google Shape;174;p9: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1.30 </a:t>
            </a:r>
            <a:endParaRPr/>
          </a:p>
          <a:p>
            <a:pPr marL="0" lvl="0" indent="0" algn="l" rtl="0">
              <a:lnSpc>
                <a:spcPct val="100000"/>
              </a:lnSpc>
              <a:spcBef>
                <a:spcPts val="0"/>
              </a:spcBef>
              <a:spcAft>
                <a:spcPts val="0"/>
              </a:spcAft>
              <a:buSzPts val="1400"/>
              <a:buNone/>
            </a:pPr>
            <a:endParaRPr/>
          </a:p>
        </p:txBody>
      </p:sp>
      <p:sp>
        <p:nvSpPr>
          <p:cNvPr id="175" name="Google Shape;175;p9:notes"/>
          <p:cNvSpPr txBox="1">
            <a:spLocks noGrp="1"/>
          </p:cNvSpPr>
          <p:nvPr>
            <p:ph type="sldNum" idx="12"/>
          </p:nvPr>
        </p:nvSpPr>
        <p:spPr>
          <a:xfrm>
            <a:off x="5621696" y="6456324"/>
            <a:ext cx="4302625" cy="340264"/>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0: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4" name="Google Shape;194;p10: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5" name="Google Shape;195;p10:notes"/>
          <p:cNvSpPr txBox="1">
            <a:spLocks noGrp="1"/>
          </p:cNvSpPr>
          <p:nvPr>
            <p:ph type="sldNum" idx="12"/>
          </p:nvPr>
        </p:nvSpPr>
        <p:spPr>
          <a:xfrm>
            <a:off x="5621696" y="6456324"/>
            <a:ext cx="4302625" cy="340264"/>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1: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7" name="Google Shape;207;p11: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1.30 </a:t>
            </a:r>
            <a:endParaRPr/>
          </a:p>
          <a:p>
            <a:pPr marL="0" lvl="0" indent="0" algn="l" rtl="0">
              <a:lnSpc>
                <a:spcPct val="100000"/>
              </a:lnSpc>
              <a:spcBef>
                <a:spcPts val="0"/>
              </a:spcBef>
              <a:spcAft>
                <a:spcPts val="0"/>
              </a:spcAft>
              <a:buSzPts val="1400"/>
              <a:buNone/>
            </a:pPr>
            <a:endParaRPr/>
          </a:p>
        </p:txBody>
      </p:sp>
      <p:sp>
        <p:nvSpPr>
          <p:cNvPr id="208" name="Google Shape;208;p11:notes"/>
          <p:cNvSpPr txBox="1">
            <a:spLocks noGrp="1"/>
          </p:cNvSpPr>
          <p:nvPr>
            <p:ph type="sldNum" idx="12"/>
          </p:nvPr>
        </p:nvSpPr>
        <p:spPr>
          <a:xfrm>
            <a:off x="5621696" y="6456324"/>
            <a:ext cx="4302625" cy="340264"/>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2: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6" name="Google Shape;216;p12: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3: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6" name="Google Shape;226;p13: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4: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6" name="Google Shape;236;p14: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15: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7" name="Google Shape;247;p15: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6: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7" name="Google Shape;257;p16: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1.30 </a:t>
            </a:r>
            <a:endParaRPr/>
          </a:p>
          <a:p>
            <a:pPr marL="0" lvl="0" indent="0" algn="l" rtl="0">
              <a:lnSpc>
                <a:spcPct val="100000"/>
              </a:lnSpc>
              <a:spcBef>
                <a:spcPts val="0"/>
              </a:spcBef>
              <a:spcAft>
                <a:spcPts val="0"/>
              </a:spcAft>
              <a:buSzPts val="1400"/>
              <a:buNone/>
            </a:pPr>
            <a:endParaRPr/>
          </a:p>
        </p:txBody>
      </p:sp>
      <p:sp>
        <p:nvSpPr>
          <p:cNvPr id="258" name="Google Shape;258;p16:notes"/>
          <p:cNvSpPr txBox="1">
            <a:spLocks noGrp="1"/>
          </p:cNvSpPr>
          <p:nvPr>
            <p:ph type="sldNum" idx="12"/>
          </p:nvPr>
        </p:nvSpPr>
        <p:spPr>
          <a:xfrm>
            <a:off x="5621696" y="6456324"/>
            <a:ext cx="4302625" cy="340264"/>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7: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7" name="Google Shape;267;p17: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1.30 </a:t>
            </a:r>
            <a:endParaRPr/>
          </a:p>
          <a:p>
            <a:pPr marL="0" lvl="0" indent="0" algn="l" rtl="0">
              <a:lnSpc>
                <a:spcPct val="100000"/>
              </a:lnSpc>
              <a:spcBef>
                <a:spcPts val="0"/>
              </a:spcBef>
              <a:spcAft>
                <a:spcPts val="0"/>
              </a:spcAft>
              <a:buSzPts val="1400"/>
              <a:buNone/>
            </a:pPr>
            <a:endParaRPr/>
          </a:p>
        </p:txBody>
      </p:sp>
      <p:sp>
        <p:nvSpPr>
          <p:cNvPr id="268" name="Google Shape;268;p17:notes"/>
          <p:cNvSpPr txBox="1">
            <a:spLocks noGrp="1"/>
          </p:cNvSpPr>
          <p:nvPr>
            <p:ph type="sldNum" idx="12"/>
          </p:nvPr>
        </p:nvSpPr>
        <p:spPr>
          <a:xfrm>
            <a:off x="5621696" y="6456324"/>
            <a:ext cx="4302625" cy="340264"/>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18: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7" name="Google Shape;277;p18: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1.30 </a:t>
            </a:r>
            <a:endParaRPr/>
          </a:p>
          <a:p>
            <a:pPr marL="0" lvl="0" indent="0" algn="l" rtl="0">
              <a:lnSpc>
                <a:spcPct val="100000"/>
              </a:lnSpc>
              <a:spcBef>
                <a:spcPts val="0"/>
              </a:spcBef>
              <a:spcAft>
                <a:spcPts val="0"/>
              </a:spcAft>
              <a:buSzPts val="1400"/>
              <a:buNone/>
            </a:pPr>
            <a:endParaRPr/>
          </a:p>
        </p:txBody>
      </p:sp>
      <p:sp>
        <p:nvSpPr>
          <p:cNvPr id="278" name="Google Shape;278;p18:notes"/>
          <p:cNvSpPr txBox="1">
            <a:spLocks noGrp="1"/>
          </p:cNvSpPr>
          <p:nvPr>
            <p:ph type="sldNum" idx="12"/>
          </p:nvPr>
        </p:nvSpPr>
        <p:spPr>
          <a:xfrm>
            <a:off x="5621696" y="6456324"/>
            <a:ext cx="4302625" cy="340264"/>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19: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7" name="Google Shape;287;p19: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20: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8" name="Google Shape;298;p20: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1.30 </a:t>
            </a:r>
            <a:endParaRPr/>
          </a:p>
          <a:p>
            <a:pPr marL="0" lvl="0" indent="0" algn="l" rtl="0">
              <a:lnSpc>
                <a:spcPct val="100000"/>
              </a:lnSpc>
              <a:spcBef>
                <a:spcPts val="0"/>
              </a:spcBef>
              <a:spcAft>
                <a:spcPts val="0"/>
              </a:spcAft>
              <a:buSzPts val="1400"/>
              <a:buNone/>
            </a:pPr>
            <a:endParaRPr/>
          </a:p>
        </p:txBody>
      </p:sp>
      <p:sp>
        <p:nvSpPr>
          <p:cNvPr id="299" name="Google Shape;299;p20:notes"/>
          <p:cNvSpPr txBox="1">
            <a:spLocks noGrp="1"/>
          </p:cNvSpPr>
          <p:nvPr>
            <p:ph type="sldNum" idx="12"/>
          </p:nvPr>
        </p:nvSpPr>
        <p:spPr>
          <a:xfrm>
            <a:off x="5621696" y="6456324"/>
            <a:ext cx="4302625" cy="340264"/>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21: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8" name="Google Shape;308;p21: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22:notes"/>
          <p:cNvSpPr txBox="1">
            <a:spLocks noGrp="1"/>
          </p:cNvSpPr>
          <p:nvPr>
            <p:ph type="body" idx="1"/>
          </p:nvPr>
        </p:nvSpPr>
        <p:spPr>
          <a:xfrm>
            <a:off x="992201" y="3228705"/>
            <a:ext cx="7942238" cy="305911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8" name="Google Shape;318;p22:notes"/>
          <p:cNvSpPr>
            <a:spLocks noGrp="1" noRot="1" noChangeAspect="1"/>
          </p:cNvSpPr>
          <p:nvPr>
            <p:ph type="sldImg" idx="2"/>
          </p:nvPr>
        </p:nvSpPr>
        <p:spPr>
          <a:xfrm>
            <a:off x="3263900" y="509588"/>
            <a:ext cx="3398838" cy="25495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
        <p:cNvGrpSpPr/>
        <p:nvPr/>
      </p:nvGrpSpPr>
      <p:grpSpPr>
        <a:xfrm>
          <a:off x="0" y="0"/>
          <a:ext cx="0" cy="0"/>
          <a:chOff x="0" y="0"/>
          <a:chExt cx="0" cy="0"/>
        </a:xfrm>
      </p:grpSpPr>
      <p:sp>
        <p:nvSpPr>
          <p:cNvPr id="16" name="Google Shape;16;p24"/>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4"/>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8" name="Google Shape;18;p24"/>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24"/>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24"/>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25"/>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25"/>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25"/>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26"/>
          <p:cNvSpPr txBox="1">
            <a:spLocks noGrp="1"/>
          </p:cNvSpPr>
          <p:nvPr>
            <p:ph type="ctrTitle"/>
          </p:nvPr>
        </p:nvSpPr>
        <p:spPr>
          <a:xfrm>
            <a:off x="1143000" y="1122363"/>
            <a:ext cx="6858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4500"/>
              <a:buFont typeface="Calibri"/>
              <a:buNone/>
              <a:defRPr sz="45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26"/>
          <p:cNvSpPr txBox="1">
            <a:spLocks noGrp="1"/>
          </p:cNvSpPr>
          <p:nvPr>
            <p:ph type="subTitle" idx="1"/>
          </p:nvPr>
        </p:nvSpPr>
        <p:spPr>
          <a:xfrm>
            <a:off x="1143000" y="3602038"/>
            <a:ext cx="6858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
        <p:nvSpPr>
          <p:cNvPr id="28" name="Google Shape;28;p26"/>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26"/>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26"/>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27"/>
          <p:cNvSpPr txBox="1">
            <a:spLocks noGrp="1"/>
          </p:cNvSpPr>
          <p:nvPr>
            <p:ph type="title"/>
          </p:nvPr>
        </p:nvSpPr>
        <p:spPr>
          <a:xfrm>
            <a:off x="623888" y="1709739"/>
            <a:ext cx="78867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500"/>
              <a:buFont typeface="Calibri"/>
              <a:buNone/>
              <a:defRPr sz="45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27"/>
          <p:cNvSpPr txBox="1">
            <a:spLocks noGrp="1"/>
          </p:cNvSpPr>
          <p:nvPr>
            <p:ph type="body" idx="1"/>
          </p:nvPr>
        </p:nvSpPr>
        <p:spPr>
          <a:xfrm>
            <a:off x="623888" y="4589464"/>
            <a:ext cx="78867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888888"/>
              </a:buClr>
              <a:buSzPts val="1800"/>
              <a:buNone/>
              <a:defRPr sz="1800">
                <a:solidFill>
                  <a:srgbClr val="888888"/>
                </a:solidFill>
              </a:defRPr>
            </a:lvl1pPr>
            <a:lvl2pPr marL="914400" lvl="1" indent="-228600" algn="l">
              <a:lnSpc>
                <a:spcPct val="90000"/>
              </a:lnSpc>
              <a:spcBef>
                <a:spcPts val="375"/>
              </a:spcBef>
              <a:spcAft>
                <a:spcPts val="0"/>
              </a:spcAft>
              <a:buClr>
                <a:srgbClr val="888888"/>
              </a:buClr>
              <a:buSzPts val="1500"/>
              <a:buNone/>
              <a:defRPr sz="1500">
                <a:solidFill>
                  <a:srgbClr val="888888"/>
                </a:solidFill>
              </a:defRPr>
            </a:lvl2pPr>
            <a:lvl3pPr marL="1371600" lvl="2" indent="-228600" algn="l">
              <a:lnSpc>
                <a:spcPct val="90000"/>
              </a:lnSpc>
              <a:spcBef>
                <a:spcPts val="375"/>
              </a:spcBef>
              <a:spcAft>
                <a:spcPts val="0"/>
              </a:spcAft>
              <a:buClr>
                <a:srgbClr val="888888"/>
              </a:buClr>
              <a:buSzPts val="1350"/>
              <a:buNone/>
              <a:defRPr sz="1350">
                <a:solidFill>
                  <a:srgbClr val="888888"/>
                </a:solidFill>
              </a:defRPr>
            </a:lvl3pPr>
            <a:lvl4pPr marL="1828800" lvl="3" indent="-228600" algn="l">
              <a:lnSpc>
                <a:spcPct val="90000"/>
              </a:lnSpc>
              <a:spcBef>
                <a:spcPts val="375"/>
              </a:spcBef>
              <a:spcAft>
                <a:spcPts val="0"/>
              </a:spcAft>
              <a:buClr>
                <a:srgbClr val="888888"/>
              </a:buClr>
              <a:buSzPts val="1200"/>
              <a:buNone/>
              <a:defRPr sz="1200">
                <a:solidFill>
                  <a:srgbClr val="888888"/>
                </a:solidFill>
              </a:defRPr>
            </a:lvl4pPr>
            <a:lvl5pPr marL="2286000" lvl="4" indent="-228600" algn="l">
              <a:lnSpc>
                <a:spcPct val="90000"/>
              </a:lnSpc>
              <a:spcBef>
                <a:spcPts val="375"/>
              </a:spcBef>
              <a:spcAft>
                <a:spcPts val="0"/>
              </a:spcAft>
              <a:buClr>
                <a:srgbClr val="888888"/>
              </a:buClr>
              <a:buSzPts val="1200"/>
              <a:buNone/>
              <a:defRPr sz="1200">
                <a:solidFill>
                  <a:srgbClr val="888888"/>
                </a:solidFill>
              </a:defRPr>
            </a:lvl5pPr>
            <a:lvl6pPr marL="2743200" lvl="5" indent="-228600" algn="l">
              <a:lnSpc>
                <a:spcPct val="90000"/>
              </a:lnSpc>
              <a:spcBef>
                <a:spcPts val="375"/>
              </a:spcBef>
              <a:spcAft>
                <a:spcPts val="0"/>
              </a:spcAft>
              <a:buClr>
                <a:srgbClr val="888888"/>
              </a:buClr>
              <a:buSzPts val="1200"/>
              <a:buNone/>
              <a:defRPr sz="1200">
                <a:solidFill>
                  <a:srgbClr val="888888"/>
                </a:solidFill>
              </a:defRPr>
            </a:lvl6pPr>
            <a:lvl7pPr marL="3200400" lvl="6" indent="-228600" algn="l">
              <a:lnSpc>
                <a:spcPct val="90000"/>
              </a:lnSpc>
              <a:spcBef>
                <a:spcPts val="375"/>
              </a:spcBef>
              <a:spcAft>
                <a:spcPts val="0"/>
              </a:spcAft>
              <a:buClr>
                <a:srgbClr val="888888"/>
              </a:buClr>
              <a:buSzPts val="1200"/>
              <a:buNone/>
              <a:defRPr sz="1200">
                <a:solidFill>
                  <a:srgbClr val="888888"/>
                </a:solidFill>
              </a:defRPr>
            </a:lvl7pPr>
            <a:lvl8pPr marL="3657600" lvl="7" indent="-228600" algn="l">
              <a:lnSpc>
                <a:spcPct val="90000"/>
              </a:lnSpc>
              <a:spcBef>
                <a:spcPts val="375"/>
              </a:spcBef>
              <a:spcAft>
                <a:spcPts val="0"/>
              </a:spcAft>
              <a:buClr>
                <a:srgbClr val="888888"/>
              </a:buClr>
              <a:buSzPts val="1200"/>
              <a:buNone/>
              <a:defRPr sz="1200">
                <a:solidFill>
                  <a:srgbClr val="888888"/>
                </a:solidFill>
              </a:defRPr>
            </a:lvl8pPr>
            <a:lvl9pPr marL="4114800" lvl="8" indent="-228600" algn="l">
              <a:lnSpc>
                <a:spcPct val="90000"/>
              </a:lnSpc>
              <a:spcBef>
                <a:spcPts val="375"/>
              </a:spcBef>
              <a:spcAft>
                <a:spcPts val="0"/>
              </a:spcAft>
              <a:buClr>
                <a:srgbClr val="888888"/>
              </a:buClr>
              <a:buSzPts val="1200"/>
              <a:buNone/>
              <a:defRPr sz="1200">
                <a:solidFill>
                  <a:srgbClr val="888888"/>
                </a:solidFill>
              </a:defRPr>
            </a:lvl9pPr>
          </a:lstStyle>
          <a:p>
            <a:endParaRPr/>
          </a:p>
        </p:txBody>
      </p:sp>
      <p:sp>
        <p:nvSpPr>
          <p:cNvPr id="34" name="Google Shape;34;p27"/>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27"/>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27"/>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7"/>
        <p:cNvGrpSpPr/>
        <p:nvPr/>
      </p:nvGrpSpPr>
      <p:grpSpPr>
        <a:xfrm>
          <a:off x="0" y="0"/>
          <a:ext cx="0" cy="0"/>
          <a:chOff x="0" y="0"/>
          <a:chExt cx="0" cy="0"/>
        </a:xfrm>
      </p:grpSpPr>
      <p:sp>
        <p:nvSpPr>
          <p:cNvPr id="38" name="Google Shape;38;p28"/>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28"/>
          <p:cNvSpPr txBox="1">
            <a:spLocks noGrp="1"/>
          </p:cNvSpPr>
          <p:nvPr>
            <p:ph type="body" idx="1"/>
          </p:nvPr>
        </p:nvSpPr>
        <p:spPr>
          <a:xfrm>
            <a:off x="628650" y="1825625"/>
            <a:ext cx="38862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0" name="Google Shape;40;p28"/>
          <p:cNvSpPr txBox="1">
            <a:spLocks noGrp="1"/>
          </p:cNvSpPr>
          <p:nvPr>
            <p:ph type="body" idx="2"/>
          </p:nvPr>
        </p:nvSpPr>
        <p:spPr>
          <a:xfrm>
            <a:off x="4629150" y="1825625"/>
            <a:ext cx="38862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1" name="Google Shape;41;p28"/>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28"/>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28"/>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29"/>
          <p:cNvSpPr txBox="1">
            <a:spLocks noGrp="1"/>
          </p:cNvSpPr>
          <p:nvPr>
            <p:ph type="title"/>
          </p:nvPr>
        </p:nvSpPr>
        <p:spPr>
          <a:xfrm>
            <a:off x="629841"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29"/>
          <p:cNvSpPr txBox="1">
            <a:spLocks noGrp="1"/>
          </p:cNvSpPr>
          <p:nvPr>
            <p:ph type="body" idx="1"/>
          </p:nvPr>
        </p:nvSpPr>
        <p:spPr>
          <a:xfrm>
            <a:off x="629842" y="1681163"/>
            <a:ext cx="3868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7" name="Google Shape;47;p29"/>
          <p:cNvSpPr txBox="1">
            <a:spLocks noGrp="1"/>
          </p:cNvSpPr>
          <p:nvPr>
            <p:ph type="body" idx="2"/>
          </p:nvPr>
        </p:nvSpPr>
        <p:spPr>
          <a:xfrm>
            <a:off x="629842" y="2505075"/>
            <a:ext cx="3868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8" name="Google Shape;48;p29"/>
          <p:cNvSpPr txBox="1">
            <a:spLocks noGrp="1"/>
          </p:cNvSpPr>
          <p:nvPr>
            <p:ph type="body" idx="3"/>
          </p:nvPr>
        </p:nvSpPr>
        <p:spPr>
          <a:xfrm>
            <a:off x="4629150" y="1681163"/>
            <a:ext cx="3887391"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9" name="Google Shape;49;p29"/>
          <p:cNvSpPr txBox="1">
            <a:spLocks noGrp="1"/>
          </p:cNvSpPr>
          <p:nvPr>
            <p:ph type="body" idx="4"/>
          </p:nvPr>
        </p:nvSpPr>
        <p:spPr>
          <a:xfrm>
            <a:off x="4629150" y="2505075"/>
            <a:ext cx="3887391"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0" name="Google Shape;50;p29"/>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29"/>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9"/>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30"/>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30"/>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30"/>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30"/>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31"/>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alibri"/>
              <a:buNone/>
              <a:defRPr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31"/>
          <p:cNvSpPr txBox="1">
            <a:spLocks noGrp="1"/>
          </p:cNvSpPr>
          <p:nvPr>
            <p:ph type="body" idx="1"/>
          </p:nvPr>
        </p:nvSpPr>
        <p:spPr>
          <a:xfrm>
            <a:off x="3887391" y="987426"/>
            <a:ext cx="4629150" cy="4873625"/>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750"/>
              </a:spcBef>
              <a:spcAft>
                <a:spcPts val="0"/>
              </a:spcAft>
              <a:buClr>
                <a:schemeClr val="dk1"/>
              </a:buClr>
              <a:buSzPts val="2400"/>
              <a:buChar char="•"/>
              <a:defRPr sz="2400"/>
            </a:lvl1pPr>
            <a:lvl2pPr marL="914400" lvl="1" indent="-361950" algn="l">
              <a:lnSpc>
                <a:spcPct val="90000"/>
              </a:lnSpc>
              <a:spcBef>
                <a:spcPts val="375"/>
              </a:spcBef>
              <a:spcAft>
                <a:spcPts val="0"/>
              </a:spcAft>
              <a:buClr>
                <a:schemeClr val="dk1"/>
              </a:buClr>
              <a:buSzPts val="2100"/>
              <a:buChar char="•"/>
              <a:defRPr sz="2100"/>
            </a:lvl2pPr>
            <a:lvl3pPr marL="1371600" lvl="2" indent="-342900" algn="l">
              <a:lnSpc>
                <a:spcPct val="90000"/>
              </a:lnSpc>
              <a:spcBef>
                <a:spcPts val="375"/>
              </a:spcBef>
              <a:spcAft>
                <a:spcPts val="0"/>
              </a:spcAft>
              <a:buClr>
                <a:schemeClr val="dk1"/>
              </a:buClr>
              <a:buSzPts val="1800"/>
              <a:buChar char="•"/>
              <a:defRPr sz="1800"/>
            </a:lvl3pPr>
            <a:lvl4pPr marL="1828800" lvl="3" indent="-323850" algn="l">
              <a:lnSpc>
                <a:spcPct val="90000"/>
              </a:lnSpc>
              <a:spcBef>
                <a:spcPts val="375"/>
              </a:spcBef>
              <a:spcAft>
                <a:spcPts val="0"/>
              </a:spcAft>
              <a:buClr>
                <a:schemeClr val="dk1"/>
              </a:buClr>
              <a:buSzPts val="1500"/>
              <a:buChar char="•"/>
              <a:defRPr sz="1500"/>
            </a:lvl4pPr>
            <a:lvl5pPr marL="2286000" lvl="4" indent="-323850" algn="l">
              <a:lnSpc>
                <a:spcPct val="90000"/>
              </a:lnSpc>
              <a:spcBef>
                <a:spcPts val="375"/>
              </a:spcBef>
              <a:spcAft>
                <a:spcPts val="0"/>
              </a:spcAft>
              <a:buClr>
                <a:schemeClr val="dk1"/>
              </a:buClr>
              <a:buSzPts val="1500"/>
              <a:buChar char="•"/>
              <a:defRPr sz="15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9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61" name="Google Shape;61;p31"/>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200"/>
              <a:buNone/>
              <a:defRPr sz="1200"/>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62" name="Google Shape;62;p3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3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3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32"/>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alibri"/>
              <a:buNone/>
              <a:defRPr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32"/>
          <p:cNvSpPr>
            <a:spLocks noGrp="1"/>
          </p:cNvSpPr>
          <p:nvPr>
            <p:ph type="pic" idx="2"/>
          </p:nvPr>
        </p:nvSpPr>
        <p:spPr>
          <a:xfrm>
            <a:off x="3887391" y="987426"/>
            <a:ext cx="4629150" cy="4873625"/>
          </a:xfrm>
          <a:prstGeom prst="rect">
            <a:avLst/>
          </a:prstGeom>
          <a:noFill/>
          <a:ln>
            <a:noFill/>
          </a:ln>
        </p:spPr>
      </p:sp>
      <p:sp>
        <p:nvSpPr>
          <p:cNvPr id="68" name="Google Shape;68;p32"/>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200"/>
              <a:buNone/>
              <a:defRPr sz="1200"/>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69" name="Google Shape;69;p3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3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32"/>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33"/>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33"/>
          <p:cNvSpPr txBox="1">
            <a:spLocks noGrp="1"/>
          </p:cNvSpPr>
          <p:nvPr>
            <p:ph type="body" idx="1"/>
          </p:nvPr>
        </p:nvSpPr>
        <p:spPr>
          <a:xfrm rot="5400000">
            <a:off x="2396331" y="57944"/>
            <a:ext cx="4351338" cy="7886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5" name="Google Shape;75;p33"/>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33"/>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33"/>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34"/>
          <p:cNvSpPr txBox="1">
            <a:spLocks noGrp="1"/>
          </p:cNvSpPr>
          <p:nvPr>
            <p:ph type="title"/>
          </p:nvPr>
        </p:nvSpPr>
        <p:spPr>
          <a:xfrm rot="5400000">
            <a:off x="4623594" y="2285207"/>
            <a:ext cx="5811838" cy="197167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34"/>
          <p:cNvSpPr txBox="1">
            <a:spLocks noGrp="1"/>
          </p:cNvSpPr>
          <p:nvPr>
            <p:ph type="body" idx="1"/>
          </p:nvPr>
        </p:nvSpPr>
        <p:spPr>
          <a:xfrm rot="5400000">
            <a:off x="623094" y="370681"/>
            <a:ext cx="5811838" cy="58007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1" name="Google Shape;81;p34"/>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34"/>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34"/>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3"/>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23"/>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12" name="Google Shape;12;p23"/>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3"/>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3"/>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19.xml"/><Relationship Id="rId18" Type="http://schemas.openxmlformats.org/officeDocument/2006/relationships/oleObject" Target="../embeddings/oleObject1.bin"/><Relationship Id="rId3" Type="http://schemas.openxmlformats.org/officeDocument/2006/relationships/notesSlide" Target="../notesSlides/notesSlide2.xml"/><Relationship Id="rId7" Type="http://schemas.openxmlformats.org/officeDocument/2006/relationships/slide" Target="slide8.xml"/><Relationship Id="rId12" Type="http://schemas.openxmlformats.org/officeDocument/2006/relationships/slide" Target="slide16.xml"/><Relationship Id="rId17" Type="http://schemas.openxmlformats.org/officeDocument/2006/relationships/slide" Target="slide9.xml"/><Relationship Id="rId2" Type="http://schemas.openxmlformats.org/officeDocument/2006/relationships/slideLayout" Target="../slideLayouts/slideLayout1.xml"/><Relationship Id="rId16" Type="http://schemas.openxmlformats.org/officeDocument/2006/relationships/slide" Target="slide22.xml"/><Relationship Id="rId1" Type="http://schemas.openxmlformats.org/officeDocument/2006/relationships/vmlDrawing" Target="../drawings/vmlDrawing1.vml"/><Relationship Id="rId6" Type="http://schemas.openxmlformats.org/officeDocument/2006/relationships/slide" Target="slide7.xml"/><Relationship Id="rId11" Type="http://schemas.openxmlformats.org/officeDocument/2006/relationships/slide" Target="slide17.xml"/><Relationship Id="rId5" Type="http://schemas.openxmlformats.org/officeDocument/2006/relationships/slide" Target="slide4.xml"/><Relationship Id="rId15" Type="http://schemas.openxmlformats.org/officeDocument/2006/relationships/slide" Target="slide21.xml"/><Relationship Id="rId10" Type="http://schemas.openxmlformats.org/officeDocument/2006/relationships/slide" Target="slide10.xml"/><Relationship Id="rId19" Type="http://schemas.openxmlformats.org/officeDocument/2006/relationships/image" Target="../media/image2.png"/><Relationship Id="rId4" Type="http://schemas.openxmlformats.org/officeDocument/2006/relationships/slide" Target="slide3.xml"/><Relationship Id="rId9" Type="http://schemas.openxmlformats.org/officeDocument/2006/relationships/slide" Target="slide12.xml"/><Relationship Id="rId14" Type="http://schemas.openxmlformats.org/officeDocument/2006/relationships/slide" Target="slide20.xml"/></Relationships>
</file>

<file path=ppt/slides/_rels/slide3.xml.rels><?xml version="1.0" encoding="UTF-8" standalone="yes"?>
<Relationships xmlns="http://schemas.openxmlformats.org/package/2006/relationships"><Relationship Id="rId3" Type="http://schemas.openxmlformats.org/officeDocument/2006/relationships/hyperlink" Target="mailto:senco@stmargaretsipswich.org" TargetMode="External"/><Relationship Id="rId7"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slide" Target="slide2.xml"/><Relationship Id="rId4" Type="http://schemas.openxmlformats.org/officeDocument/2006/relationships/hyperlink" Target="mailto:inclusion@stmargaretsipswich.org" TargetMode="Externa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hyperlink" Target="https://www.youtube.com/watch?v=ughC-a5RhAc" TargetMode="Externa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slide" Target="slide2.xml"/><Relationship Id="rId7"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hyperlink" Target="https://www.stmargaretsipswich.org/policies/" TargetMode="External"/><Relationship Id="rId4" Type="http://schemas.openxmlformats.org/officeDocument/2006/relationships/image" Target="../media/image3.png"/><Relationship Id="rId9"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hyperlink" Target="https://www.stmargaretsipswich.org/support-for-parents/"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slide" Target="slide2.xml"/><Relationship Id="rId4" Type="http://schemas.openxmlformats.org/officeDocument/2006/relationships/hyperlink" Target="mailto:inclusion@stmargaretsipswich.org" TargetMode="Externa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hyperlink" Target="https://www.youtube.com/watch?v=D9n5EzYIwKA&amp;t=1s" TargetMode="Externa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hyperlink" Target="mailto:info@autismandadhd.org" TargetMode="External"/><Relationship Id="rId5" Type="http://schemas.openxmlformats.org/officeDocument/2006/relationships/hyperlink" Target="mailto:NDDAdmin@barnardos.org.uk" TargetMode="Externa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2.jp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23.jp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4.jp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hyperlink" Target="mailto:enquires@suffolksendiass.co.uk" TargetMode="External"/><Relationship Id="rId7" Type="http://schemas.openxmlformats.org/officeDocument/2006/relationships/hyperlink" Target="https://www.youtube.com/watch?v=EtOM6qWU2CU&amp;feature=emb_logo"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slide" Target="slide2.xml"/><Relationship Id="rId4" Type="http://schemas.openxmlformats.org/officeDocument/2006/relationships/hyperlink" Target="https://www.suffolksendiass.co.uk/" TargetMode="External"/></Relationships>
</file>

<file path=ppt/slides/_rels/slide22.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hyperlink" Target="https://infolink.suffolk.gov.uk/kb5/suffolk/infolink/localoffer.page?localofferchannelnew=0" TargetMode="Externa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txBox="1"/>
          <p:nvPr/>
        </p:nvSpPr>
        <p:spPr>
          <a:xfrm>
            <a:off x="578933" y="2636912"/>
            <a:ext cx="7772400" cy="1470025"/>
          </a:xfrm>
          <a:prstGeom prst="rect">
            <a:avLst/>
          </a:prstGeom>
          <a:noFill/>
          <a:ln>
            <a:noFill/>
          </a:ln>
        </p:spPr>
        <p:txBody>
          <a:bodyPr spcFirstLastPara="1" wrap="square" lIns="91425" tIns="45700" rIns="91425" bIns="45700" anchor="ctr" anchorCtr="0">
            <a:normAutofit/>
          </a:bodyPr>
          <a:lstStyle/>
          <a:p>
            <a:pPr marL="0" marR="0" lvl="0" indent="0" algn="ctr" rtl="0">
              <a:lnSpc>
                <a:spcPct val="100000"/>
              </a:lnSpc>
              <a:spcBef>
                <a:spcPts val="0"/>
              </a:spcBef>
              <a:spcAft>
                <a:spcPts val="0"/>
              </a:spcAft>
              <a:buClr>
                <a:schemeClr val="dk1"/>
              </a:buClr>
              <a:buSzPts val="4400"/>
              <a:buFont typeface="Calibri"/>
              <a:buNone/>
            </a:pPr>
            <a:endParaRPr sz="4400" b="0" i="0" u="none" strike="noStrike" cap="none">
              <a:solidFill>
                <a:schemeClr val="dk1"/>
              </a:solidFill>
              <a:latin typeface="Calibri"/>
              <a:ea typeface="Calibri"/>
              <a:cs typeface="Calibri"/>
              <a:sym typeface="Calibri"/>
            </a:endParaRPr>
          </a:p>
        </p:txBody>
      </p:sp>
      <p:sp>
        <p:nvSpPr>
          <p:cNvPr id="89" name="Google Shape;89;p1"/>
          <p:cNvSpPr txBox="1"/>
          <p:nvPr/>
        </p:nvSpPr>
        <p:spPr>
          <a:xfrm>
            <a:off x="335360" y="5157192"/>
            <a:ext cx="4928592" cy="1368152"/>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chemeClr val="dk1"/>
              </a:buClr>
              <a:buSzPts val="2400"/>
              <a:buFont typeface="Arial"/>
              <a:buNone/>
            </a:pPr>
            <a:endParaRPr sz="2400" b="0" i="0" u="none" strike="noStrike" cap="none">
              <a:solidFill>
                <a:srgbClr val="A5A5A5"/>
              </a:solidFill>
              <a:latin typeface="Calibri"/>
              <a:ea typeface="Calibri"/>
              <a:cs typeface="Calibri"/>
              <a:sym typeface="Calibri"/>
            </a:endParaRPr>
          </a:p>
        </p:txBody>
      </p:sp>
      <p:sp>
        <p:nvSpPr>
          <p:cNvPr id="90" name="Google Shape;90;p1"/>
          <p:cNvSpPr txBox="1">
            <a:spLocks noGrp="1"/>
          </p:cNvSpPr>
          <p:nvPr>
            <p:ph type="title"/>
          </p:nvPr>
        </p:nvSpPr>
        <p:spPr>
          <a:xfrm>
            <a:off x="578933" y="2800424"/>
            <a:ext cx="8229600" cy="11430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5400"/>
              <a:buFont typeface="Calibri"/>
              <a:buNone/>
            </a:pPr>
            <a:br>
              <a:rPr lang="en-US" sz="5400" b="1"/>
            </a:br>
            <a:r>
              <a:rPr lang="en-US" sz="5400" b="1"/>
              <a:t> </a:t>
            </a:r>
            <a:br>
              <a:rPr lang="en-US" sz="5400" b="1"/>
            </a:br>
            <a:r>
              <a:rPr lang="en-US" sz="6600" b="1"/>
              <a:t>SEN Information Report</a:t>
            </a:r>
            <a:br>
              <a:rPr lang="en-US" sz="6600" b="1"/>
            </a:br>
            <a:r>
              <a:rPr lang="en-US" sz="6600" b="1"/>
              <a:t>2025 - 2026</a:t>
            </a:r>
            <a:endParaRPr sz="6600" b="1"/>
          </a:p>
        </p:txBody>
      </p:sp>
      <p:pic>
        <p:nvPicPr>
          <p:cNvPr id="91" name="Google Shape;91;p1"/>
          <p:cNvPicPr preferRelativeResize="0"/>
          <p:nvPr/>
        </p:nvPicPr>
        <p:blipFill rotWithShape="1">
          <a:blip r:embed="rId3">
            <a:alphaModFix/>
          </a:blip>
          <a:srcRect/>
          <a:stretch/>
        </p:blipFill>
        <p:spPr>
          <a:xfrm>
            <a:off x="0" y="0"/>
            <a:ext cx="9144000" cy="222270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
          <p:cNvSpPr txBox="1"/>
          <p:nvPr/>
        </p:nvSpPr>
        <p:spPr>
          <a:xfrm>
            <a:off x="335360" y="5157192"/>
            <a:ext cx="4928592" cy="1368152"/>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chemeClr val="dk1"/>
              </a:buClr>
              <a:buSzPts val="2400"/>
              <a:buFont typeface="Arial"/>
              <a:buNone/>
            </a:pPr>
            <a:endParaRPr sz="2400" b="0" i="0" u="none" strike="noStrike" cap="none">
              <a:solidFill>
                <a:srgbClr val="A5A5A5"/>
              </a:solidFill>
              <a:latin typeface="Calibri"/>
              <a:ea typeface="Calibri"/>
              <a:cs typeface="Calibri"/>
              <a:sym typeface="Calibri"/>
            </a:endParaRPr>
          </a:p>
        </p:txBody>
      </p:sp>
      <p:sp>
        <p:nvSpPr>
          <p:cNvPr id="97" name="Google Shape;97;p2"/>
          <p:cNvSpPr txBox="1">
            <a:spLocks noGrp="1"/>
          </p:cNvSpPr>
          <p:nvPr>
            <p:ph type="title"/>
          </p:nvPr>
        </p:nvSpPr>
        <p:spPr>
          <a:xfrm>
            <a:off x="683568" y="36284"/>
            <a:ext cx="6252864" cy="11430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200"/>
              <a:buFont typeface="Calibri"/>
              <a:buNone/>
            </a:pPr>
            <a:r>
              <a:rPr lang="en-US" sz="3200" b="1"/>
              <a:t>SEN information Report 2025 -2026</a:t>
            </a:r>
            <a:endParaRPr/>
          </a:p>
        </p:txBody>
      </p:sp>
      <p:sp>
        <p:nvSpPr>
          <p:cNvPr id="98" name="Google Shape;98;p2">
            <a:hlinkClick r:id="rId4" action="ppaction://hlinksldjump"/>
          </p:cNvPr>
          <p:cNvSpPr/>
          <p:nvPr/>
        </p:nvSpPr>
        <p:spPr>
          <a:xfrm>
            <a:off x="243112" y="1240895"/>
            <a:ext cx="2796480" cy="720080"/>
          </a:xfrm>
          <a:prstGeom prst="roundRect">
            <a:avLst>
              <a:gd name="adj" fmla="val 16667"/>
            </a:avLst>
          </a:prstGeom>
          <a:gradFill>
            <a:gsLst>
              <a:gs pos="0">
                <a:srgbClr val="F7BCA2"/>
              </a:gs>
              <a:gs pos="50000">
                <a:srgbClr val="F4B093"/>
              </a:gs>
              <a:gs pos="100000">
                <a:srgbClr val="F7A47F"/>
              </a:gs>
            </a:gsLst>
            <a:lin ang="5400000" scaled="0"/>
          </a:gradFill>
          <a:ln w="9525"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Who can I contact?</a:t>
            </a:r>
            <a:endParaRPr sz="1400" b="0" i="0" u="none" strike="noStrike" cap="none">
              <a:solidFill>
                <a:srgbClr val="000000"/>
              </a:solidFill>
              <a:latin typeface="Arial"/>
              <a:ea typeface="Arial"/>
              <a:cs typeface="Arial"/>
              <a:sym typeface="Arial"/>
            </a:endParaRPr>
          </a:p>
        </p:txBody>
      </p:sp>
      <p:sp>
        <p:nvSpPr>
          <p:cNvPr id="99" name="Google Shape;99;p2">
            <a:hlinkClick r:id="rId5" action="ppaction://hlinksldjump"/>
          </p:cNvPr>
          <p:cNvSpPr/>
          <p:nvPr/>
        </p:nvSpPr>
        <p:spPr>
          <a:xfrm>
            <a:off x="3200400" y="1268760"/>
            <a:ext cx="2796480" cy="720080"/>
          </a:xfrm>
          <a:prstGeom prst="roundRect">
            <a:avLst>
              <a:gd name="adj" fmla="val 16667"/>
            </a:avLst>
          </a:prstGeom>
          <a:gradFill>
            <a:gsLst>
              <a:gs pos="0">
                <a:srgbClr val="F7BCA2"/>
              </a:gs>
              <a:gs pos="50000">
                <a:srgbClr val="F4B093"/>
              </a:gs>
              <a:gs pos="100000">
                <a:srgbClr val="F7A47F"/>
              </a:gs>
            </a:gsLst>
            <a:lin ang="5400000" scaled="0"/>
          </a:gradFill>
          <a:ln w="9525"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Kinds of SEN</a:t>
            </a:r>
            <a:endParaRPr sz="1400" b="0" i="0" u="none" strike="noStrike" cap="none">
              <a:solidFill>
                <a:srgbClr val="000000"/>
              </a:solidFill>
              <a:latin typeface="Arial"/>
              <a:ea typeface="Arial"/>
              <a:cs typeface="Arial"/>
              <a:sym typeface="Arial"/>
            </a:endParaRPr>
          </a:p>
        </p:txBody>
      </p:sp>
      <p:sp>
        <p:nvSpPr>
          <p:cNvPr id="100" name="Google Shape;100;p2">
            <a:hlinkClick r:id="rId6" action="ppaction://hlinksldjump"/>
          </p:cNvPr>
          <p:cNvSpPr/>
          <p:nvPr/>
        </p:nvSpPr>
        <p:spPr>
          <a:xfrm>
            <a:off x="6157688" y="1253138"/>
            <a:ext cx="2931796" cy="720080"/>
          </a:xfrm>
          <a:prstGeom prst="roundRect">
            <a:avLst>
              <a:gd name="adj" fmla="val 16667"/>
            </a:avLst>
          </a:prstGeom>
          <a:gradFill>
            <a:gsLst>
              <a:gs pos="0">
                <a:srgbClr val="F7BCA2"/>
              </a:gs>
              <a:gs pos="50000">
                <a:srgbClr val="F4B093"/>
              </a:gs>
              <a:gs pos="100000">
                <a:srgbClr val="F7A47F"/>
              </a:gs>
            </a:gsLst>
            <a:lin ang="5400000" scaled="0"/>
          </a:gradFill>
          <a:ln w="9525"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dk1"/>
                </a:solidFill>
                <a:latin typeface="Calibri"/>
                <a:ea typeface="Calibri"/>
                <a:cs typeface="Calibri"/>
                <a:sym typeface="Calibri"/>
              </a:rPr>
              <a:t>Approaches to teaching pupils with SEN</a:t>
            </a:r>
            <a:endParaRPr sz="1400" b="0" i="0" u="none" strike="noStrike" cap="none">
              <a:solidFill>
                <a:srgbClr val="000000"/>
              </a:solidFill>
              <a:latin typeface="Arial"/>
              <a:ea typeface="Arial"/>
              <a:cs typeface="Arial"/>
              <a:sym typeface="Arial"/>
            </a:endParaRPr>
          </a:p>
        </p:txBody>
      </p:sp>
      <p:sp>
        <p:nvSpPr>
          <p:cNvPr id="101" name="Google Shape;101;p2">
            <a:hlinkClick r:id="rId7" action="ppaction://hlinksldjump"/>
          </p:cNvPr>
          <p:cNvSpPr/>
          <p:nvPr/>
        </p:nvSpPr>
        <p:spPr>
          <a:xfrm>
            <a:off x="1665416" y="2204864"/>
            <a:ext cx="2796480" cy="720080"/>
          </a:xfrm>
          <a:prstGeom prst="roundRect">
            <a:avLst>
              <a:gd name="adj" fmla="val 16667"/>
            </a:avLst>
          </a:prstGeom>
          <a:gradFill>
            <a:gsLst>
              <a:gs pos="0">
                <a:srgbClr val="B4D4A5"/>
              </a:gs>
              <a:gs pos="50000">
                <a:srgbClr val="A8CD97"/>
              </a:gs>
              <a:gs pos="100000">
                <a:srgbClr val="9BC985"/>
              </a:gs>
            </a:gsLst>
            <a:lin ang="5400000"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Matching the  Curriculum to pupil’s needs</a:t>
            </a:r>
            <a:endParaRPr sz="1400" b="0" i="0" u="none" strike="noStrike" cap="none">
              <a:solidFill>
                <a:srgbClr val="000000"/>
              </a:solidFill>
              <a:latin typeface="Arial"/>
              <a:ea typeface="Arial"/>
              <a:cs typeface="Arial"/>
              <a:sym typeface="Arial"/>
            </a:endParaRPr>
          </a:p>
        </p:txBody>
      </p:sp>
      <p:sp>
        <p:nvSpPr>
          <p:cNvPr id="102" name="Google Shape;102;p2">
            <a:hlinkClick r:id="rId8" action="ppaction://hlinksldjump"/>
          </p:cNvPr>
          <p:cNvSpPr/>
          <p:nvPr/>
        </p:nvSpPr>
        <p:spPr>
          <a:xfrm>
            <a:off x="3221230" y="3140968"/>
            <a:ext cx="2796480" cy="720080"/>
          </a:xfrm>
          <a:prstGeom prst="roundRect">
            <a:avLst>
              <a:gd name="adj" fmla="val 16667"/>
            </a:avLst>
          </a:prstGeom>
          <a:gradFill>
            <a:gsLst>
              <a:gs pos="0">
                <a:srgbClr val="F7BCA2"/>
              </a:gs>
              <a:gs pos="50000">
                <a:srgbClr val="F4B093"/>
              </a:gs>
              <a:gs pos="100000">
                <a:srgbClr val="F7A47F"/>
              </a:gs>
            </a:gsLst>
            <a:lin ang="5400000" scaled="0"/>
          </a:gradFill>
          <a:ln w="9525"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Family support worker</a:t>
            </a:r>
            <a:endParaRPr sz="1400" b="0" i="0" u="none" strike="noStrike" cap="none">
              <a:solidFill>
                <a:srgbClr val="000000"/>
              </a:solidFill>
              <a:latin typeface="Arial"/>
              <a:ea typeface="Arial"/>
              <a:cs typeface="Arial"/>
              <a:sym typeface="Arial"/>
            </a:endParaRPr>
          </a:p>
        </p:txBody>
      </p:sp>
      <p:sp>
        <p:nvSpPr>
          <p:cNvPr id="103" name="Google Shape;103;p2">
            <a:hlinkClick r:id="rId9" action="ppaction://hlinksldjump"/>
          </p:cNvPr>
          <p:cNvSpPr/>
          <p:nvPr/>
        </p:nvSpPr>
        <p:spPr>
          <a:xfrm>
            <a:off x="6186814" y="3140968"/>
            <a:ext cx="2796480" cy="720080"/>
          </a:xfrm>
          <a:prstGeom prst="roundRect">
            <a:avLst>
              <a:gd name="adj" fmla="val 16667"/>
            </a:avLst>
          </a:prstGeom>
          <a:gradFill>
            <a:gsLst>
              <a:gs pos="0">
                <a:srgbClr val="F7BCA2"/>
              </a:gs>
              <a:gs pos="50000">
                <a:srgbClr val="F4B093"/>
              </a:gs>
              <a:gs pos="100000">
                <a:srgbClr val="F7A47F"/>
              </a:gs>
            </a:gsLst>
            <a:lin ang="5400000" scaled="0"/>
          </a:gradFill>
          <a:ln w="9525"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Assessing progress and support</a:t>
            </a:r>
            <a:endParaRPr sz="1400" b="0" i="0" u="none" strike="noStrike" cap="none">
              <a:solidFill>
                <a:srgbClr val="000000"/>
              </a:solidFill>
              <a:latin typeface="Arial"/>
              <a:ea typeface="Arial"/>
              <a:cs typeface="Arial"/>
              <a:sym typeface="Arial"/>
            </a:endParaRPr>
          </a:p>
        </p:txBody>
      </p:sp>
      <p:sp>
        <p:nvSpPr>
          <p:cNvPr id="104" name="Google Shape;104;p2">
            <a:hlinkClick r:id="rId10" action="ppaction://hlinksldjump"/>
          </p:cNvPr>
          <p:cNvSpPr/>
          <p:nvPr/>
        </p:nvSpPr>
        <p:spPr>
          <a:xfrm>
            <a:off x="243112" y="3146850"/>
            <a:ext cx="2796480" cy="720080"/>
          </a:xfrm>
          <a:prstGeom prst="roundRect">
            <a:avLst>
              <a:gd name="adj" fmla="val 16667"/>
            </a:avLst>
          </a:prstGeom>
          <a:gradFill>
            <a:gsLst>
              <a:gs pos="0">
                <a:srgbClr val="F7BCA2"/>
              </a:gs>
              <a:gs pos="50000">
                <a:srgbClr val="F4B093"/>
              </a:gs>
              <a:gs pos="100000">
                <a:srgbClr val="F7A47F"/>
              </a:gs>
            </a:gsLst>
            <a:lin ang="5400000" scaled="0"/>
          </a:gradFill>
          <a:ln w="9525"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dk1"/>
                </a:solidFill>
                <a:latin typeface="Calibri"/>
                <a:ea typeface="Calibri"/>
                <a:cs typeface="Calibri"/>
                <a:sym typeface="Calibri"/>
              </a:rPr>
              <a:t>Supporting emotional and social development </a:t>
            </a:r>
            <a:endParaRPr sz="1400" b="0" i="0" u="none" strike="noStrike" cap="none">
              <a:solidFill>
                <a:srgbClr val="000000"/>
              </a:solidFill>
              <a:latin typeface="Arial"/>
              <a:ea typeface="Arial"/>
              <a:cs typeface="Arial"/>
              <a:sym typeface="Arial"/>
            </a:endParaRPr>
          </a:p>
        </p:txBody>
      </p:sp>
      <p:sp>
        <p:nvSpPr>
          <p:cNvPr id="105" name="Google Shape;105;p2">
            <a:hlinkClick r:id="rId11" action="ppaction://hlinksldjump"/>
          </p:cNvPr>
          <p:cNvSpPr/>
          <p:nvPr/>
        </p:nvSpPr>
        <p:spPr>
          <a:xfrm>
            <a:off x="4698848" y="4077072"/>
            <a:ext cx="2796480" cy="720080"/>
          </a:xfrm>
          <a:prstGeom prst="roundRect">
            <a:avLst>
              <a:gd name="adj" fmla="val 16667"/>
            </a:avLst>
          </a:prstGeom>
          <a:gradFill>
            <a:gsLst>
              <a:gs pos="0">
                <a:srgbClr val="B4D4A5"/>
              </a:gs>
              <a:gs pos="50000">
                <a:srgbClr val="A8CD97"/>
              </a:gs>
              <a:gs pos="100000">
                <a:srgbClr val="9BC985"/>
              </a:gs>
            </a:gsLst>
            <a:lin ang="5400000"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Transition</a:t>
            </a:r>
            <a:endParaRPr sz="1400" b="0" i="0" u="none" strike="noStrike" cap="none">
              <a:solidFill>
                <a:srgbClr val="000000"/>
              </a:solidFill>
              <a:latin typeface="Arial"/>
              <a:ea typeface="Arial"/>
              <a:cs typeface="Arial"/>
              <a:sym typeface="Arial"/>
            </a:endParaRPr>
          </a:p>
        </p:txBody>
      </p:sp>
      <p:sp>
        <p:nvSpPr>
          <p:cNvPr id="106" name="Google Shape;106;p2">
            <a:hlinkClick r:id="rId12" action="ppaction://hlinksldjump"/>
          </p:cNvPr>
          <p:cNvSpPr/>
          <p:nvPr/>
        </p:nvSpPr>
        <p:spPr>
          <a:xfrm>
            <a:off x="1665416" y="4077072"/>
            <a:ext cx="2796480" cy="720080"/>
          </a:xfrm>
          <a:prstGeom prst="roundRect">
            <a:avLst>
              <a:gd name="adj" fmla="val 16667"/>
            </a:avLst>
          </a:prstGeom>
          <a:gradFill>
            <a:gsLst>
              <a:gs pos="0">
                <a:srgbClr val="B4D4A5"/>
              </a:gs>
              <a:gs pos="50000">
                <a:srgbClr val="A8CD97"/>
              </a:gs>
              <a:gs pos="100000">
                <a:srgbClr val="9BC985"/>
              </a:gs>
            </a:gsLst>
            <a:lin ang="5400000"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In partnership with others </a:t>
            </a:r>
            <a:endParaRPr sz="1400" b="0" i="0" u="none" strike="noStrike" cap="none">
              <a:solidFill>
                <a:srgbClr val="000000"/>
              </a:solidFill>
              <a:latin typeface="Arial"/>
              <a:ea typeface="Arial"/>
              <a:cs typeface="Arial"/>
              <a:sym typeface="Arial"/>
            </a:endParaRPr>
          </a:p>
        </p:txBody>
      </p:sp>
      <p:sp>
        <p:nvSpPr>
          <p:cNvPr id="107" name="Google Shape;107;p2">
            <a:hlinkClick r:id="rId13" action="ppaction://hlinksldjump"/>
          </p:cNvPr>
          <p:cNvSpPr/>
          <p:nvPr/>
        </p:nvSpPr>
        <p:spPr>
          <a:xfrm>
            <a:off x="267176" y="5013176"/>
            <a:ext cx="2796480" cy="720080"/>
          </a:xfrm>
          <a:prstGeom prst="roundRect">
            <a:avLst>
              <a:gd name="adj" fmla="val 16667"/>
            </a:avLst>
          </a:prstGeom>
          <a:gradFill>
            <a:gsLst>
              <a:gs pos="0">
                <a:srgbClr val="F7BCA2"/>
              </a:gs>
              <a:gs pos="50000">
                <a:srgbClr val="F4B093"/>
              </a:gs>
              <a:gs pos="100000">
                <a:srgbClr val="F7A47F"/>
              </a:gs>
            </a:gsLst>
            <a:lin ang="5400000" scaled="0"/>
          </a:gradFill>
          <a:ln w="9525"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Involving parents </a:t>
            </a:r>
            <a:endParaRPr sz="1400" b="0" i="0" u="none" strike="noStrike" cap="none">
              <a:solidFill>
                <a:srgbClr val="000000"/>
              </a:solidFill>
              <a:latin typeface="Arial"/>
              <a:ea typeface="Arial"/>
              <a:cs typeface="Arial"/>
              <a:sym typeface="Arial"/>
            </a:endParaRPr>
          </a:p>
        </p:txBody>
      </p:sp>
      <p:sp>
        <p:nvSpPr>
          <p:cNvPr id="108" name="Google Shape;108;p2">
            <a:hlinkClick r:id="rId14" action="ppaction://hlinksldjump"/>
          </p:cNvPr>
          <p:cNvSpPr/>
          <p:nvPr/>
        </p:nvSpPr>
        <p:spPr>
          <a:xfrm>
            <a:off x="3247028" y="5013176"/>
            <a:ext cx="2796480" cy="720080"/>
          </a:xfrm>
          <a:prstGeom prst="roundRect">
            <a:avLst>
              <a:gd name="adj" fmla="val 16667"/>
            </a:avLst>
          </a:prstGeom>
          <a:gradFill>
            <a:gsLst>
              <a:gs pos="0">
                <a:srgbClr val="F7BCA2"/>
              </a:gs>
              <a:gs pos="50000">
                <a:srgbClr val="F4B093"/>
              </a:gs>
              <a:gs pos="100000">
                <a:srgbClr val="F7A47F"/>
              </a:gs>
            </a:gsLst>
            <a:lin ang="5400000" scaled="0"/>
          </a:gradFill>
          <a:ln w="9525"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Effectiveness of Provision</a:t>
            </a:r>
            <a:endParaRPr sz="1400" b="0" i="0" u="none" strike="noStrike" cap="none">
              <a:solidFill>
                <a:srgbClr val="000000"/>
              </a:solidFill>
              <a:latin typeface="Arial"/>
              <a:ea typeface="Arial"/>
              <a:cs typeface="Arial"/>
              <a:sym typeface="Arial"/>
            </a:endParaRPr>
          </a:p>
        </p:txBody>
      </p:sp>
      <p:sp>
        <p:nvSpPr>
          <p:cNvPr id="109" name="Google Shape;109;p2">
            <a:hlinkClick r:id="rId15" action="ppaction://hlinksldjump"/>
          </p:cNvPr>
          <p:cNvSpPr/>
          <p:nvPr/>
        </p:nvSpPr>
        <p:spPr>
          <a:xfrm>
            <a:off x="6170110" y="5013176"/>
            <a:ext cx="2796480" cy="720080"/>
          </a:xfrm>
          <a:prstGeom prst="roundRect">
            <a:avLst>
              <a:gd name="adj" fmla="val 16667"/>
            </a:avLst>
          </a:prstGeom>
          <a:gradFill>
            <a:gsLst>
              <a:gs pos="0">
                <a:srgbClr val="F7BCA2"/>
              </a:gs>
              <a:gs pos="50000">
                <a:srgbClr val="F4B093"/>
              </a:gs>
              <a:gs pos="100000">
                <a:srgbClr val="F7A47F"/>
              </a:gs>
            </a:gsLst>
            <a:lin ang="5400000" scaled="0"/>
          </a:gradFill>
          <a:ln w="9525"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Expressing any concerns</a:t>
            </a:r>
            <a:endParaRPr sz="1400" b="0" i="0" u="none" strike="noStrike" cap="none">
              <a:solidFill>
                <a:srgbClr val="000000"/>
              </a:solidFill>
              <a:latin typeface="Arial"/>
              <a:ea typeface="Arial"/>
              <a:cs typeface="Arial"/>
              <a:sym typeface="Arial"/>
            </a:endParaRPr>
          </a:p>
        </p:txBody>
      </p:sp>
      <p:sp>
        <p:nvSpPr>
          <p:cNvPr id="110" name="Google Shape;110;p2">
            <a:hlinkClick r:id="rId16" action="ppaction://hlinksldjump"/>
          </p:cNvPr>
          <p:cNvSpPr/>
          <p:nvPr/>
        </p:nvSpPr>
        <p:spPr>
          <a:xfrm>
            <a:off x="3278904" y="5866875"/>
            <a:ext cx="2796480" cy="720080"/>
          </a:xfrm>
          <a:prstGeom prst="roundRect">
            <a:avLst>
              <a:gd name="adj" fmla="val 16667"/>
            </a:avLst>
          </a:prstGeom>
          <a:gradFill>
            <a:gsLst>
              <a:gs pos="0">
                <a:srgbClr val="B4D4A5"/>
              </a:gs>
              <a:gs pos="50000">
                <a:srgbClr val="A8CD97"/>
              </a:gs>
              <a:gs pos="100000">
                <a:srgbClr val="9BC985"/>
              </a:gs>
            </a:gsLst>
            <a:lin ang="5400000"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Suffolk Local Offer</a:t>
            </a:r>
            <a:endParaRPr sz="1400" b="0" i="0" u="none" strike="noStrike" cap="none">
              <a:solidFill>
                <a:srgbClr val="000000"/>
              </a:solidFill>
              <a:latin typeface="Arial"/>
              <a:ea typeface="Arial"/>
              <a:cs typeface="Arial"/>
              <a:sym typeface="Arial"/>
            </a:endParaRPr>
          </a:p>
        </p:txBody>
      </p:sp>
      <p:sp>
        <p:nvSpPr>
          <p:cNvPr id="111" name="Google Shape;111;p2">
            <a:hlinkClick r:id="rId17" action="ppaction://hlinksldjump"/>
          </p:cNvPr>
          <p:cNvSpPr/>
          <p:nvPr/>
        </p:nvSpPr>
        <p:spPr>
          <a:xfrm>
            <a:off x="4860032" y="2204864"/>
            <a:ext cx="2448272" cy="720080"/>
          </a:xfrm>
          <a:prstGeom prst="roundRect">
            <a:avLst>
              <a:gd name="adj" fmla="val 16667"/>
            </a:avLst>
          </a:prstGeom>
          <a:gradFill>
            <a:gsLst>
              <a:gs pos="0">
                <a:srgbClr val="B4D4A5"/>
              </a:gs>
              <a:gs pos="50000">
                <a:srgbClr val="A8CD97"/>
              </a:gs>
              <a:gs pos="100000">
                <a:srgbClr val="9BC985"/>
              </a:gs>
            </a:gsLst>
            <a:lin ang="5400000"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12" name="Google Shape;112;p2"/>
          <p:cNvSpPr txBox="1"/>
          <p:nvPr/>
        </p:nvSpPr>
        <p:spPr>
          <a:xfrm>
            <a:off x="5124980" y="2378127"/>
            <a:ext cx="1944216" cy="36933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Inclusivity</a:t>
            </a:r>
            <a:endParaRPr sz="1400" b="0" i="0" u="none" strike="noStrike" cap="none">
              <a:solidFill>
                <a:srgbClr val="000000"/>
              </a:solidFill>
              <a:latin typeface="Arial"/>
              <a:ea typeface="Arial"/>
              <a:cs typeface="Arial"/>
              <a:sym typeface="Arial"/>
            </a:endParaRPr>
          </a:p>
        </p:txBody>
      </p:sp>
      <p:graphicFrame>
        <p:nvGraphicFramePr>
          <p:cNvPr id="113" name="Google Shape;113;p2"/>
          <p:cNvGraphicFramePr/>
          <p:nvPr/>
        </p:nvGraphicFramePr>
        <p:xfrm>
          <a:off x="7495328" y="19566"/>
          <a:ext cx="1160978" cy="1191020"/>
        </p:xfrm>
        <a:graphic>
          <a:graphicData uri="http://schemas.openxmlformats.org/presentationml/2006/ole">
            <mc:AlternateContent xmlns:mc="http://schemas.openxmlformats.org/markup-compatibility/2006">
              <mc:Choice xmlns:v="urn:schemas-microsoft-com:vml" Requires="v">
                <p:oleObj spid="_x0000_s1027" r:id="rId18" imgW="1160978" imgH="1191020" progId="">
                  <p:embed/>
                </p:oleObj>
              </mc:Choice>
              <mc:Fallback>
                <p:oleObj r:id="rId18" imgW="1160978" imgH="1191020" progId="">
                  <p:embed/>
                  <p:pic>
                    <p:nvPicPr>
                      <p:cNvPr id="113" name="Google Shape;113;p2"/>
                      <p:cNvPicPr preferRelativeResize="0"/>
                      <p:nvPr/>
                    </p:nvPicPr>
                    <p:blipFill rotWithShape="1">
                      <a:blip r:embed="rId19">
                        <a:alphaModFix/>
                      </a:blip>
                      <a:srcRect/>
                      <a:stretch/>
                    </p:blipFill>
                    <p:spPr>
                      <a:xfrm>
                        <a:off x="7495328" y="19566"/>
                        <a:ext cx="1160978" cy="1191020"/>
                      </a:xfrm>
                      <a:prstGeom prst="rect">
                        <a:avLst/>
                      </a:prstGeom>
                      <a:noFill/>
                      <a:ln>
                        <a:noFill/>
                      </a:ln>
                    </p:spPr>
                  </p:pic>
                </p:oleObj>
              </mc:Fallback>
            </mc:AlternateContent>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3"/>
          <p:cNvSpPr txBox="1"/>
          <p:nvPr/>
        </p:nvSpPr>
        <p:spPr>
          <a:xfrm>
            <a:off x="4524939" y="1628800"/>
            <a:ext cx="184730"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endParaRPr sz="3600" b="0" i="0" u="none" strike="noStrike" cap="none">
              <a:solidFill>
                <a:schemeClr val="dk1"/>
              </a:solidFill>
              <a:latin typeface="Calibri"/>
              <a:ea typeface="Calibri"/>
              <a:cs typeface="Calibri"/>
              <a:sym typeface="Calibri"/>
            </a:endParaRPr>
          </a:p>
        </p:txBody>
      </p:sp>
      <p:sp>
        <p:nvSpPr>
          <p:cNvPr id="119" name="Google Shape;119;p3"/>
          <p:cNvSpPr txBox="1"/>
          <p:nvPr/>
        </p:nvSpPr>
        <p:spPr>
          <a:xfrm>
            <a:off x="251520" y="241446"/>
            <a:ext cx="6130011"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en-US" sz="3200" b="1" i="0" u="none" strike="noStrike" cap="none">
                <a:solidFill>
                  <a:schemeClr val="dk1"/>
                </a:solidFill>
                <a:latin typeface="Calibri"/>
                <a:ea typeface="Calibri"/>
                <a:cs typeface="Calibri"/>
                <a:sym typeface="Calibri"/>
              </a:rPr>
              <a:t>Who can I contact for information?</a:t>
            </a:r>
            <a:endParaRPr sz="3200" b="1" i="0" u="none" strike="noStrike" cap="none">
              <a:solidFill>
                <a:schemeClr val="dk1"/>
              </a:solidFill>
              <a:latin typeface="Calibri"/>
              <a:ea typeface="Calibri"/>
              <a:cs typeface="Calibri"/>
              <a:sym typeface="Calibri"/>
            </a:endParaRPr>
          </a:p>
        </p:txBody>
      </p:sp>
      <p:sp>
        <p:nvSpPr>
          <p:cNvPr id="120" name="Google Shape;120;p3"/>
          <p:cNvSpPr/>
          <p:nvPr/>
        </p:nvSpPr>
        <p:spPr>
          <a:xfrm>
            <a:off x="280044" y="846128"/>
            <a:ext cx="8612435" cy="646330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Your child’s class teacher is the first point of contact for any initial concerns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in school. Following this, please contact: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The SENDCO, </a:t>
            </a:r>
            <a:r>
              <a:rPr lang="en-US" sz="1800" b="1" i="0" u="none" strike="noStrike" cap="none">
                <a:solidFill>
                  <a:srgbClr val="2E75B5"/>
                </a:solidFill>
                <a:latin typeface="Calibri"/>
                <a:ea typeface="Calibri"/>
                <a:cs typeface="Calibri"/>
                <a:sym typeface="Calibri"/>
              </a:rPr>
              <a:t>Mrs Sheeran</a:t>
            </a:r>
            <a:r>
              <a:rPr lang="en-US" sz="1800" b="1" i="0" u="none" strike="noStrike" cap="none">
                <a:solidFill>
                  <a:schemeClr val="dk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Email: </a:t>
            </a:r>
            <a:r>
              <a:rPr lang="en-US" sz="1800" b="1" i="0" u="sng" strike="noStrike" cap="none">
                <a:solidFill>
                  <a:schemeClr val="dk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senco@stmargaretsipswich.org</a:t>
            </a:r>
            <a:endParaRPr sz="18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Phone: 01473 251613</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Alternatively, if you are seeking support for your child’s Emotional, Mental Health and Wellbeing you may wish to contact </a:t>
            </a:r>
            <a:r>
              <a:rPr lang="en-US" sz="1800" b="0" i="0" u="none" strike="noStrike" cap="none">
                <a:solidFill>
                  <a:srgbClr val="2E75B5"/>
                </a:solidFill>
                <a:latin typeface="Calibri"/>
                <a:ea typeface="Calibri"/>
                <a:cs typeface="Calibri"/>
                <a:sym typeface="Calibri"/>
              </a:rPr>
              <a:t>Mrs Richards</a:t>
            </a:r>
            <a:r>
              <a:rPr lang="en-US" sz="1800" b="0" i="0" u="none" strike="noStrike" cap="none">
                <a:solidFill>
                  <a:schemeClr val="dk1"/>
                </a:solidFill>
                <a:latin typeface="Calibri"/>
                <a:ea typeface="Calibri"/>
                <a:cs typeface="Calibri"/>
                <a:sym typeface="Calibri"/>
              </a:rPr>
              <a:t>, the school’s Inclusion Manager on </a:t>
            </a:r>
            <a:r>
              <a:rPr lang="en-US" sz="1800" b="0" i="0" u="sng" strike="noStrike" cap="none">
                <a:solidFill>
                  <a:schemeClr val="dk1"/>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inclusion@stmargaretsipswich.org</a:t>
            </a:r>
            <a:r>
              <a:rPr lang="en-US" sz="1800" b="0" i="0" u="none" strike="noStrike" cap="none">
                <a:solidFill>
                  <a:schemeClr val="dk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Suffolk SENDIASS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Suffolk SENDIASS (Special Educational Needs and Disabilities Information Advice and Support Service) is a confidential and impartial information, advice and support service on issues related to Special Educational Needs and Disability (SEND). It is free, easy to access and confidential.</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They offer information, advice and support to:</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Children and young people (up to 25 years) with SEND</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Parents and carers of children with SEND</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Calibri"/>
              <a:ea typeface="Calibri"/>
              <a:cs typeface="Calibri"/>
              <a:sym typeface="Calibri"/>
            </a:endParaRPr>
          </a:p>
        </p:txBody>
      </p:sp>
      <p:sp>
        <p:nvSpPr>
          <p:cNvPr id="121" name="Google Shape;121;p3">
            <a:hlinkClick r:id="rId5" action="ppaction://hlinksldjump"/>
          </p:cNvPr>
          <p:cNvSpPr txBox="1"/>
          <p:nvPr/>
        </p:nvSpPr>
        <p:spPr>
          <a:xfrm>
            <a:off x="7308304" y="6381328"/>
            <a:ext cx="1757982"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122" name="Google Shape;122;p3"/>
          <p:cNvPicPr preferRelativeResize="0"/>
          <p:nvPr/>
        </p:nvPicPr>
        <p:blipFill rotWithShape="1">
          <a:blip r:embed="rId6">
            <a:alphaModFix/>
          </a:blip>
          <a:srcRect/>
          <a:stretch/>
        </p:blipFill>
        <p:spPr>
          <a:xfrm>
            <a:off x="7786441" y="241446"/>
            <a:ext cx="1106038" cy="1130859"/>
          </a:xfrm>
          <a:prstGeom prst="rect">
            <a:avLst/>
          </a:prstGeom>
          <a:noFill/>
          <a:ln>
            <a:noFill/>
          </a:ln>
        </p:spPr>
      </p:pic>
      <p:pic>
        <p:nvPicPr>
          <p:cNvPr id="123" name="Google Shape;123;p3"/>
          <p:cNvPicPr preferRelativeResize="0"/>
          <p:nvPr/>
        </p:nvPicPr>
        <p:blipFill rotWithShape="1">
          <a:blip r:embed="rId7">
            <a:alphaModFix/>
          </a:blip>
          <a:srcRect/>
          <a:stretch/>
        </p:blipFill>
        <p:spPr>
          <a:xfrm>
            <a:off x="6214356" y="5263665"/>
            <a:ext cx="1572085" cy="81532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4"/>
          <p:cNvSpPr txBox="1"/>
          <p:nvPr/>
        </p:nvSpPr>
        <p:spPr>
          <a:xfrm>
            <a:off x="7308305" y="179348"/>
            <a:ext cx="1757982" cy="206210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en-US" sz="3200" b="1" i="0" u="none" strike="noStrike" cap="none">
                <a:solidFill>
                  <a:schemeClr val="dk1"/>
                </a:solidFill>
                <a:latin typeface="Calibri"/>
                <a:ea typeface="Calibri"/>
                <a:cs typeface="Calibri"/>
                <a:sym typeface="Calibri"/>
              </a:rPr>
              <a:t>What kinds of SEN are there?</a:t>
            </a:r>
            <a:endParaRPr sz="3200" b="1" i="0" u="none" strike="noStrike" cap="none">
              <a:solidFill>
                <a:schemeClr val="dk1"/>
              </a:solidFill>
              <a:latin typeface="Calibri"/>
              <a:ea typeface="Calibri"/>
              <a:cs typeface="Calibri"/>
              <a:sym typeface="Calibri"/>
            </a:endParaRPr>
          </a:p>
        </p:txBody>
      </p:sp>
      <p:sp>
        <p:nvSpPr>
          <p:cNvPr id="130" name="Google Shape;130;p4">
            <a:hlinkClick r:id="rId3" action="ppaction://hlinksldjump"/>
          </p:cNvPr>
          <p:cNvSpPr txBox="1"/>
          <p:nvPr/>
        </p:nvSpPr>
        <p:spPr>
          <a:xfrm>
            <a:off x="7308304" y="6368669"/>
            <a:ext cx="1757982"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131" name="Google Shape;131;p4"/>
          <p:cNvPicPr preferRelativeResize="0"/>
          <p:nvPr/>
        </p:nvPicPr>
        <p:blipFill rotWithShape="1">
          <a:blip r:embed="rId4">
            <a:alphaModFix/>
          </a:blip>
          <a:srcRect/>
          <a:stretch/>
        </p:blipFill>
        <p:spPr>
          <a:xfrm>
            <a:off x="214350" y="16925"/>
            <a:ext cx="7021950" cy="66538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5"/>
          <p:cNvSpPr txBox="1"/>
          <p:nvPr/>
        </p:nvSpPr>
        <p:spPr>
          <a:xfrm>
            <a:off x="4524939" y="1628800"/>
            <a:ext cx="184730"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endParaRPr sz="3600" b="0" i="0" u="none" strike="noStrike" cap="none">
              <a:solidFill>
                <a:schemeClr val="dk1"/>
              </a:solidFill>
              <a:latin typeface="Calibri"/>
              <a:ea typeface="Calibri"/>
              <a:cs typeface="Calibri"/>
              <a:sym typeface="Calibri"/>
            </a:endParaRPr>
          </a:p>
        </p:txBody>
      </p:sp>
      <p:sp>
        <p:nvSpPr>
          <p:cNvPr id="137" name="Google Shape;137;p5"/>
          <p:cNvSpPr txBox="1"/>
          <p:nvPr/>
        </p:nvSpPr>
        <p:spPr>
          <a:xfrm>
            <a:off x="251520" y="241446"/>
            <a:ext cx="3533531"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en-US" sz="3200" b="1" i="0" u="none" strike="noStrike" cap="none">
                <a:solidFill>
                  <a:schemeClr val="dk1"/>
                </a:solidFill>
                <a:latin typeface="Calibri"/>
                <a:ea typeface="Calibri"/>
                <a:cs typeface="Calibri"/>
                <a:sym typeface="Calibri"/>
              </a:rPr>
              <a:t>Definition of SEND?</a:t>
            </a:r>
            <a:endParaRPr sz="3200" b="1" i="0" u="none" strike="noStrike" cap="none">
              <a:solidFill>
                <a:schemeClr val="dk1"/>
              </a:solidFill>
              <a:latin typeface="Calibri"/>
              <a:ea typeface="Calibri"/>
              <a:cs typeface="Calibri"/>
              <a:sym typeface="Calibri"/>
            </a:endParaRPr>
          </a:p>
        </p:txBody>
      </p:sp>
      <p:sp>
        <p:nvSpPr>
          <p:cNvPr id="138" name="Google Shape;138;p5"/>
          <p:cNvSpPr/>
          <p:nvPr/>
        </p:nvSpPr>
        <p:spPr>
          <a:xfrm>
            <a:off x="251520" y="980728"/>
            <a:ext cx="8568952" cy="120032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39" name="Google Shape;139;p5">
            <a:hlinkClick r:id="rId3" action="ppaction://hlinksldjump"/>
          </p:cNvPr>
          <p:cNvSpPr txBox="1"/>
          <p:nvPr/>
        </p:nvSpPr>
        <p:spPr>
          <a:xfrm>
            <a:off x="7308304" y="6349970"/>
            <a:ext cx="1757982"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140" name="Google Shape;140;p5"/>
          <p:cNvPicPr preferRelativeResize="0"/>
          <p:nvPr/>
        </p:nvPicPr>
        <p:blipFill rotWithShape="1">
          <a:blip r:embed="rId4">
            <a:alphaModFix/>
          </a:blip>
          <a:srcRect/>
          <a:stretch/>
        </p:blipFill>
        <p:spPr>
          <a:xfrm>
            <a:off x="7740352" y="97779"/>
            <a:ext cx="999962" cy="1022403"/>
          </a:xfrm>
          <a:prstGeom prst="rect">
            <a:avLst/>
          </a:prstGeom>
          <a:noFill/>
          <a:ln>
            <a:noFill/>
          </a:ln>
        </p:spPr>
      </p:pic>
      <p:sp>
        <p:nvSpPr>
          <p:cNvPr id="141" name="Google Shape;141;p5"/>
          <p:cNvSpPr/>
          <p:nvPr/>
        </p:nvSpPr>
        <p:spPr>
          <a:xfrm>
            <a:off x="240463" y="829175"/>
            <a:ext cx="8568952" cy="575426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Arial"/>
                <a:ea typeface="Arial"/>
                <a:cs typeface="Arial"/>
                <a:sym typeface="Arial"/>
              </a:rPr>
              <a:t>In line with the SEND Code of Practice (2015):</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Arial"/>
                <a:ea typeface="Arial"/>
                <a:cs typeface="Arial"/>
                <a:sym typeface="Arial"/>
              </a:rPr>
              <a:t>A young person has </a:t>
            </a:r>
            <a:r>
              <a:rPr lang="en-US" sz="1800" b="1" i="0" u="none" strike="noStrike" cap="none">
                <a:solidFill>
                  <a:schemeClr val="dk1"/>
                </a:solidFill>
                <a:latin typeface="Arial"/>
                <a:ea typeface="Arial"/>
                <a:cs typeface="Arial"/>
                <a:sym typeface="Arial"/>
              </a:rPr>
              <a:t>special educational needs </a:t>
            </a:r>
            <a:r>
              <a:rPr lang="en-US" sz="1800" b="0" i="0" u="none" strike="noStrike" cap="none">
                <a:solidFill>
                  <a:schemeClr val="dk1"/>
                </a:solidFill>
                <a:latin typeface="Arial"/>
                <a:ea typeface="Arial"/>
                <a:cs typeface="Arial"/>
                <a:sym typeface="Arial"/>
              </a:rPr>
              <a:t>where their learning difficulty or disability calls for special educational provision, namely provision different from or additional to that normally available to pupils of the same age.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Arial"/>
                <a:ea typeface="Arial"/>
                <a:cs typeface="Arial"/>
                <a:sym typeface="Arial"/>
              </a:rPr>
              <a:t>A young person has a </a:t>
            </a:r>
            <a:r>
              <a:rPr lang="en-US" sz="1800" b="1" i="0" u="none" strike="noStrike" cap="none">
                <a:solidFill>
                  <a:schemeClr val="dk1"/>
                </a:solidFill>
                <a:latin typeface="Arial"/>
                <a:ea typeface="Arial"/>
                <a:cs typeface="Arial"/>
                <a:sym typeface="Arial"/>
              </a:rPr>
              <a:t>learning difficulty or disability</a:t>
            </a:r>
            <a:r>
              <a:rPr lang="en-US" sz="1800" b="0" i="0" u="none" strike="noStrike" cap="none">
                <a:solidFill>
                  <a:schemeClr val="dk1"/>
                </a:solidFill>
                <a:latin typeface="Arial"/>
                <a:ea typeface="Arial"/>
                <a:cs typeface="Arial"/>
                <a:sym typeface="Arial"/>
              </a:rPr>
              <a:t> if they: </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Arial"/>
                <a:ea typeface="Arial"/>
                <a:cs typeface="Arial"/>
                <a:sym typeface="Arial"/>
              </a:rPr>
              <a:t>(a) Have a </a:t>
            </a:r>
            <a:r>
              <a:rPr lang="en-US" sz="1800" b="0" i="0" u="sng" strike="noStrike" cap="none">
                <a:solidFill>
                  <a:schemeClr val="dk1"/>
                </a:solidFill>
                <a:latin typeface="Arial"/>
                <a:ea typeface="Arial"/>
                <a:cs typeface="Arial"/>
                <a:sym typeface="Arial"/>
              </a:rPr>
              <a:t>significantly greater </a:t>
            </a:r>
            <a:r>
              <a:rPr lang="en-US" sz="1800" b="0" i="0" u="none" strike="noStrike" cap="none">
                <a:solidFill>
                  <a:schemeClr val="dk1"/>
                </a:solidFill>
                <a:latin typeface="Arial"/>
                <a:ea typeface="Arial"/>
                <a:cs typeface="Arial"/>
                <a:sym typeface="Arial"/>
              </a:rPr>
              <a:t>difficulty in learning than the majority of others of the same age, </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Arial"/>
                <a:ea typeface="Arial"/>
                <a:cs typeface="Arial"/>
                <a:sym typeface="Arial"/>
              </a:rPr>
              <a:t>or (b) Have a disability which prevents or hinders them from making use of facilities of a kind generally provided for others of the same age in a mainstream school</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Arial"/>
                <a:ea typeface="Arial"/>
                <a:cs typeface="Arial"/>
                <a:sym typeface="Arial"/>
              </a:rPr>
              <a:t>Our school SEND Register</a:t>
            </a:r>
            <a:endParaRPr sz="1800" b="1" i="0" u="none" strike="noStrike" cap="none">
              <a:solidFill>
                <a:schemeClr val="dk1"/>
              </a:solidFill>
              <a:latin typeface="Arial"/>
              <a:ea typeface="Arial"/>
              <a:cs typeface="Arial"/>
              <a:sym typeface="Arial"/>
            </a:endParaRPr>
          </a:p>
          <a:p>
            <a:pPr marL="0" marR="0" lvl="0" indent="0" algn="l" rtl="0">
              <a:lnSpc>
                <a:spcPct val="107000"/>
              </a:lnSpc>
              <a:spcBef>
                <a:spcPts val="0"/>
              </a:spcBef>
              <a:spcAft>
                <a:spcPts val="0"/>
              </a:spcAft>
              <a:buClr>
                <a:srgbClr val="000000"/>
              </a:buClr>
              <a:buSzPts val="1800"/>
              <a:buFont typeface="Arial"/>
              <a:buNone/>
            </a:pPr>
            <a:r>
              <a:rPr lang="en-US" sz="1800" b="0" i="0" u="none" strike="noStrike" cap="none">
                <a:solidFill>
                  <a:schemeClr val="dk1"/>
                </a:solidFill>
                <a:highlight>
                  <a:srgbClr val="FFFFFF"/>
                </a:highlight>
                <a:latin typeface="Arial"/>
                <a:ea typeface="Arial"/>
                <a:cs typeface="Arial"/>
                <a:sym typeface="Arial"/>
              </a:rPr>
              <a:t>For a child to be placed on the school’s SEND register:</a:t>
            </a:r>
            <a:endParaRPr sz="1400" b="0" i="0" u="none" strike="noStrike" cap="none">
              <a:solidFill>
                <a:schemeClr val="dk1"/>
              </a:solidFill>
              <a:latin typeface="Arial"/>
              <a:ea typeface="Arial"/>
              <a:cs typeface="Arial"/>
              <a:sym typeface="Arial"/>
            </a:endParaRPr>
          </a:p>
          <a:p>
            <a:pPr marL="342900" marR="0" lvl="0" indent="-342900" algn="l" rtl="0">
              <a:lnSpc>
                <a:spcPct val="100000"/>
              </a:lnSpc>
              <a:spcBef>
                <a:spcPts val="800"/>
              </a:spcBef>
              <a:spcAft>
                <a:spcPts val="0"/>
              </a:spcAft>
              <a:buClr>
                <a:schemeClr val="dk1"/>
              </a:buClr>
              <a:buSzPts val="1800"/>
              <a:buFont typeface="Arial"/>
              <a:buChar char="●"/>
            </a:pPr>
            <a:r>
              <a:rPr lang="en-US" sz="1800" b="0" i="0" u="none" strike="noStrike" cap="none">
                <a:solidFill>
                  <a:schemeClr val="dk1"/>
                </a:solidFill>
                <a:highlight>
                  <a:srgbClr val="FFFFFF"/>
                </a:highlight>
                <a:latin typeface="Arial"/>
                <a:ea typeface="Arial"/>
                <a:cs typeface="Arial"/>
                <a:sym typeface="Arial"/>
              </a:rPr>
              <a:t>They must have a learning or physical difficulty that creates a ‘barrier to learning’. </a:t>
            </a:r>
            <a:endParaRPr sz="1400" b="0" i="0" u="none"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highlight>
                  <a:srgbClr val="FFFFFF"/>
                </a:highlight>
                <a:latin typeface="Arial"/>
                <a:ea typeface="Arial"/>
                <a:cs typeface="Arial"/>
                <a:sym typeface="Arial"/>
              </a:rPr>
              <a:t>They make significantly less progress than their peers - 18/24 months below age related expectations in core subjects. </a:t>
            </a:r>
            <a:endParaRPr sz="1400" b="0" i="0" u="none"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highlight>
                  <a:srgbClr val="FFFFFF"/>
                </a:highlight>
                <a:latin typeface="Arial"/>
                <a:ea typeface="Arial"/>
                <a:cs typeface="Arial"/>
                <a:sym typeface="Arial"/>
              </a:rPr>
              <a:t>They need provision which is different from or additional to that available through High Quality Teaching.</a:t>
            </a:r>
            <a:endParaRPr sz="1400" b="0" i="0" u="none" strike="noStrike" cap="none">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6"/>
          <p:cNvSpPr txBox="1"/>
          <p:nvPr/>
        </p:nvSpPr>
        <p:spPr>
          <a:xfrm>
            <a:off x="4524939" y="1628800"/>
            <a:ext cx="184730"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endParaRPr sz="3600" b="0" i="0" u="none" strike="noStrike" cap="none">
              <a:solidFill>
                <a:schemeClr val="dk1"/>
              </a:solidFill>
              <a:latin typeface="Calibri"/>
              <a:ea typeface="Calibri"/>
              <a:cs typeface="Calibri"/>
              <a:sym typeface="Calibri"/>
            </a:endParaRPr>
          </a:p>
        </p:txBody>
      </p:sp>
      <p:sp>
        <p:nvSpPr>
          <p:cNvPr id="147" name="Google Shape;147;p6"/>
          <p:cNvSpPr txBox="1"/>
          <p:nvPr/>
        </p:nvSpPr>
        <p:spPr>
          <a:xfrm>
            <a:off x="251520" y="241446"/>
            <a:ext cx="2619628"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en-US" sz="3200" b="1" i="0" u="none" strike="noStrike" cap="none">
                <a:solidFill>
                  <a:schemeClr val="dk1"/>
                </a:solidFill>
                <a:latin typeface="Calibri"/>
                <a:ea typeface="Calibri"/>
                <a:cs typeface="Calibri"/>
                <a:sym typeface="Calibri"/>
              </a:rPr>
              <a:t>Types of SEND</a:t>
            </a:r>
            <a:endParaRPr sz="3200" b="1" i="0" u="none" strike="noStrike" cap="none">
              <a:solidFill>
                <a:schemeClr val="dk1"/>
              </a:solidFill>
              <a:latin typeface="Calibri"/>
              <a:ea typeface="Calibri"/>
              <a:cs typeface="Calibri"/>
              <a:sym typeface="Calibri"/>
            </a:endParaRPr>
          </a:p>
        </p:txBody>
      </p:sp>
      <p:sp>
        <p:nvSpPr>
          <p:cNvPr id="148" name="Google Shape;148;p6"/>
          <p:cNvSpPr/>
          <p:nvPr/>
        </p:nvSpPr>
        <p:spPr>
          <a:xfrm>
            <a:off x="287524" y="861194"/>
            <a:ext cx="8568952" cy="452431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A student with SEND will be recorded in one of two categories: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 </a:t>
            </a:r>
            <a:r>
              <a:rPr lang="en-US" sz="1800" b="1" i="0" u="none" strike="noStrike" cap="none">
                <a:solidFill>
                  <a:schemeClr val="dk1"/>
                </a:solidFill>
                <a:latin typeface="Calibri"/>
                <a:ea typeface="Calibri"/>
                <a:cs typeface="Calibri"/>
                <a:sym typeface="Calibri"/>
              </a:rPr>
              <a:t>SEND Support. </a:t>
            </a:r>
            <a:r>
              <a:rPr lang="en-US" sz="1800" b="0" i="0" u="none" strike="noStrike" cap="none">
                <a:solidFill>
                  <a:schemeClr val="dk1"/>
                </a:solidFill>
                <a:latin typeface="Calibri"/>
                <a:ea typeface="Calibri"/>
                <a:cs typeface="Calibri"/>
                <a:sym typeface="Calibri"/>
              </a:rPr>
              <a:t>These are students with an additional need. They need provision which is different from or additional to that available through High Quality Teaching.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 </a:t>
            </a:r>
            <a:r>
              <a:rPr lang="en-US" sz="1800" b="1" i="0" u="none" strike="noStrike" cap="none">
                <a:solidFill>
                  <a:schemeClr val="dk1"/>
                </a:solidFill>
                <a:latin typeface="Calibri"/>
                <a:ea typeface="Calibri"/>
                <a:cs typeface="Calibri"/>
                <a:sym typeface="Calibri"/>
              </a:rPr>
              <a:t>Educational Health Care Plan (EHCP) . </a:t>
            </a:r>
            <a:r>
              <a:rPr lang="en-US" sz="1800" b="0" i="0" u="none" strike="noStrike" cap="none">
                <a:solidFill>
                  <a:schemeClr val="dk1"/>
                </a:solidFill>
                <a:latin typeface="Calibri"/>
                <a:ea typeface="Calibri"/>
                <a:cs typeface="Calibri"/>
                <a:sym typeface="Calibri"/>
              </a:rPr>
              <a:t>An EHCP is for any child or young person that has a significant and complex Special Educational Need or Disability. An EHCP is required when a child’s needs cannot be met by the usual support that is available to them in their school or setting. An EHCP, sets out the education, healthcare and social care needs of a child or young person for whom extra support is needed in school, beyond that which the school can provide.</a:t>
            </a:r>
            <a:endParaRPr sz="18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US" sz="1800" b="1" i="1" u="none" strike="noStrike" cap="none">
                <a:solidFill>
                  <a:srgbClr val="757070"/>
                </a:solidFill>
                <a:latin typeface="Calibri"/>
                <a:ea typeface="Calibri"/>
                <a:cs typeface="Calibri"/>
                <a:sym typeface="Calibri"/>
              </a:rPr>
              <a:t>Please click the picture below for a video that explains EHCP’s further</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49" name="Google Shape;149;p6">
            <a:hlinkClick r:id="rId3" action="ppaction://hlinksldjump"/>
          </p:cNvPr>
          <p:cNvSpPr txBox="1"/>
          <p:nvPr/>
        </p:nvSpPr>
        <p:spPr>
          <a:xfrm>
            <a:off x="7308304" y="6349970"/>
            <a:ext cx="1757982"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150" name="Google Shape;150;p6"/>
          <p:cNvPicPr preferRelativeResize="0"/>
          <p:nvPr/>
        </p:nvPicPr>
        <p:blipFill rotWithShape="1">
          <a:blip r:embed="rId4">
            <a:alphaModFix/>
          </a:blip>
          <a:srcRect/>
          <a:stretch/>
        </p:blipFill>
        <p:spPr>
          <a:xfrm>
            <a:off x="7634276" y="116632"/>
            <a:ext cx="1106038" cy="1130859"/>
          </a:xfrm>
          <a:prstGeom prst="rect">
            <a:avLst/>
          </a:prstGeom>
          <a:noFill/>
          <a:ln>
            <a:noFill/>
          </a:ln>
        </p:spPr>
      </p:pic>
      <p:pic>
        <p:nvPicPr>
          <p:cNvPr id="151" name="Google Shape;151;p6">
            <a:hlinkClick r:id="rId5"/>
          </p:cNvPr>
          <p:cNvPicPr preferRelativeResize="0"/>
          <p:nvPr/>
        </p:nvPicPr>
        <p:blipFill rotWithShape="1">
          <a:blip r:embed="rId6">
            <a:alphaModFix/>
          </a:blip>
          <a:srcRect l="7387" t="24406" r="41143" b="28342"/>
          <a:stretch/>
        </p:blipFill>
        <p:spPr>
          <a:xfrm>
            <a:off x="355423" y="4350283"/>
            <a:ext cx="4147020" cy="214039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7"/>
          <p:cNvSpPr txBox="1"/>
          <p:nvPr/>
        </p:nvSpPr>
        <p:spPr>
          <a:xfrm>
            <a:off x="4524939" y="1628800"/>
            <a:ext cx="184730"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endParaRPr sz="3600" b="0" i="0" u="none" strike="noStrike" cap="none">
              <a:solidFill>
                <a:schemeClr val="dk1"/>
              </a:solidFill>
              <a:latin typeface="Calibri"/>
              <a:ea typeface="Calibri"/>
              <a:cs typeface="Calibri"/>
              <a:sym typeface="Calibri"/>
            </a:endParaRPr>
          </a:p>
        </p:txBody>
      </p:sp>
      <p:sp>
        <p:nvSpPr>
          <p:cNvPr id="157" name="Google Shape;157;p7"/>
          <p:cNvSpPr/>
          <p:nvPr/>
        </p:nvSpPr>
        <p:spPr>
          <a:xfrm>
            <a:off x="107504" y="150957"/>
            <a:ext cx="870872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chemeClr val="dk1"/>
                </a:solidFill>
                <a:latin typeface="Calibri"/>
                <a:ea typeface="Calibri"/>
                <a:cs typeface="Calibri"/>
                <a:sym typeface="Calibri"/>
              </a:rPr>
              <a:t>What is the approach to teaching pupils with SEND?</a:t>
            </a:r>
            <a:endParaRPr sz="1400" b="0" i="0" u="none" strike="noStrike" cap="none">
              <a:solidFill>
                <a:srgbClr val="000000"/>
              </a:solidFill>
              <a:latin typeface="Arial"/>
              <a:ea typeface="Arial"/>
              <a:cs typeface="Arial"/>
              <a:sym typeface="Arial"/>
            </a:endParaRPr>
          </a:p>
        </p:txBody>
      </p:sp>
      <p:sp>
        <p:nvSpPr>
          <p:cNvPr id="158" name="Google Shape;158;p7">
            <a:hlinkClick r:id="rId3" action="ppaction://hlinksldjump"/>
          </p:cNvPr>
          <p:cNvSpPr txBox="1"/>
          <p:nvPr/>
        </p:nvSpPr>
        <p:spPr>
          <a:xfrm>
            <a:off x="7278514" y="6337711"/>
            <a:ext cx="1757982"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159" name="Google Shape;159;p7"/>
          <p:cNvPicPr preferRelativeResize="0"/>
          <p:nvPr/>
        </p:nvPicPr>
        <p:blipFill rotWithShape="1">
          <a:blip r:embed="rId4">
            <a:alphaModFix/>
          </a:blip>
          <a:srcRect/>
          <a:stretch/>
        </p:blipFill>
        <p:spPr>
          <a:xfrm>
            <a:off x="8297887" y="89848"/>
            <a:ext cx="697047" cy="712690"/>
          </a:xfrm>
          <a:prstGeom prst="rect">
            <a:avLst/>
          </a:prstGeom>
          <a:noFill/>
          <a:ln>
            <a:noFill/>
          </a:ln>
        </p:spPr>
      </p:pic>
      <p:sp>
        <p:nvSpPr>
          <p:cNvPr id="160" name="Google Shape;160;p7"/>
          <p:cNvSpPr/>
          <p:nvPr/>
        </p:nvSpPr>
        <p:spPr>
          <a:xfrm>
            <a:off x="24439" y="759957"/>
            <a:ext cx="9001000" cy="5170646"/>
          </a:xfrm>
          <a:prstGeom prst="rect">
            <a:avLst/>
          </a:prstGeom>
          <a:noFill/>
          <a:ln>
            <a:noFill/>
          </a:ln>
        </p:spPr>
        <p:txBody>
          <a:bodyPr spcFirstLastPara="1" wrap="square" lIns="91425" tIns="45700" rIns="91425" bIns="45700" anchor="t" anchorCtr="0">
            <a:spAutoFit/>
          </a:bodyPr>
          <a:lstStyle/>
          <a:p>
            <a:pPr marL="342900" marR="0" lvl="0" indent="-342900" algn="l" rtl="0">
              <a:lnSpc>
                <a:spcPct val="100000"/>
              </a:lnSpc>
              <a:spcBef>
                <a:spcPts val="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Teachers are responsible and accountable for the progress and development of all the pupils in their class. </a:t>
            </a:r>
            <a:endParaRPr sz="1400" b="0" i="0" u="none" strike="noStrike" cap="none">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At St Margaret’s, we aim to identify children with particular needs as early as possible.</a:t>
            </a:r>
            <a:endParaRPr sz="1400" b="0" i="0" u="none" strike="noStrike" cap="none">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High quality teaching, differentiated for individual pupils, is the first step in responding to pupils who have or may have SEN.</a:t>
            </a:r>
            <a:endParaRPr sz="1400" b="0" i="0" u="none" strike="noStrike" cap="none">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All teachers are teachers of children with SEND - a continuous cycle of assess, plan, do and review (APDR) is firmly embedded. </a:t>
            </a:r>
            <a:endParaRPr sz="1400" b="0" i="0" u="none" strike="noStrike" cap="none">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1500"/>
              <a:buFont typeface="Arial"/>
              <a:buChar char="●"/>
            </a:pPr>
            <a:r>
              <a:rPr lang="en-US" sz="1500" b="0" i="0" u="none" strike="noStrike" cap="none">
                <a:solidFill>
                  <a:schemeClr val="dk1"/>
                </a:solidFill>
                <a:highlight>
                  <a:srgbClr val="FFFFFF"/>
                </a:highlight>
                <a:latin typeface="Arial"/>
                <a:ea typeface="Arial"/>
                <a:cs typeface="Arial"/>
                <a:sym typeface="Arial"/>
              </a:rPr>
              <a:t>Our Christian values are the basis for our teaching and learning, and we provide a caring and supportive environment which prepares our pupils as confident learners. </a:t>
            </a:r>
            <a:endParaRPr sz="1500" b="0" i="0" u="none"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High expectations and removing barriers to learning is key to our school. </a:t>
            </a:r>
            <a:endParaRPr sz="1400" b="0" i="0" u="none" strike="noStrike" cap="none">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Children with SEND are offered the same opportunities as all other children</a:t>
            </a:r>
            <a:endParaRPr sz="1400" b="0" i="0" u="none" strike="noStrike" cap="none">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Children with SEND will receive support that is additional to or different from the provision made for other children. All our teachers take account of a child’s SEN in planning and assessment; </a:t>
            </a:r>
            <a:endParaRPr sz="1500" b="0" i="0" u="none"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All children will access a broad and balanced curriculum (National Curriculum). This may be differentiated and adapted for individual pupils. </a:t>
            </a:r>
            <a:endParaRPr sz="1400" b="0" i="0" u="none" strike="noStrike" cap="none">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We will also provide appropriate strategies and interventions to support progress where appropriate. </a:t>
            </a:r>
            <a:endParaRPr sz="1500" b="0" i="0" u="none"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Not all children with disabilities necessarily have special educational needs. All our teachers take action however, to ensure that children with disabilities are able to participate as fully as possible in the National Curriculum and statutory assessment arrangements. </a:t>
            </a:r>
            <a:endParaRPr sz="1400" b="0" i="0" u="none" strike="noStrike" cap="none">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1500"/>
              <a:buFont typeface="Arial"/>
              <a:buChar char="●"/>
            </a:pPr>
            <a:r>
              <a:rPr lang="en-US" sz="1500" b="0" i="0" u="none" strike="noStrike" cap="none">
                <a:solidFill>
                  <a:schemeClr val="dk1"/>
                </a:solidFill>
                <a:latin typeface="Arial"/>
                <a:ea typeface="Arial"/>
                <a:cs typeface="Arial"/>
                <a:sym typeface="Arial"/>
              </a:rPr>
              <a:t>Partnerships with parents are key. As part of the APDR cycle parents are made aware of the planned support and the school will seek parental involvement to reinforce or contribute to progress at home. </a:t>
            </a:r>
            <a:endParaRPr sz="1500" b="0" i="0" u="none" strike="noStrike" cap="none">
              <a:solidFill>
                <a:schemeClr val="dk1"/>
              </a:solidFill>
              <a:latin typeface="Arial"/>
              <a:ea typeface="Arial"/>
              <a:cs typeface="Arial"/>
              <a:sym typeface="Arial"/>
            </a:endParaRPr>
          </a:p>
        </p:txBody>
      </p:sp>
      <p:pic>
        <p:nvPicPr>
          <p:cNvPr id="161" name="Google Shape;161;p7" descr="Teacher Clip Art - Teacher Images"/>
          <p:cNvPicPr preferRelativeResize="0"/>
          <p:nvPr/>
        </p:nvPicPr>
        <p:blipFill rotWithShape="1">
          <a:blip r:embed="rId5">
            <a:alphaModFix/>
          </a:blip>
          <a:srcRect/>
          <a:stretch/>
        </p:blipFill>
        <p:spPr>
          <a:xfrm>
            <a:off x="4274057" y="5702186"/>
            <a:ext cx="871224" cy="109726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8"/>
          <p:cNvSpPr txBox="1"/>
          <p:nvPr/>
        </p:nvSpPr>
        <p:spPr>
          <a:xfrm>
            <a:off x="4524939" y="1628800"/>
            <a:ext cx="184730"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endParaRPr sz="3600" b="0" i="0" u="none" strike="noStrike" cap="none">
              <a:solidFill>
                <a:schemeClr val="dk1"/>
              </a:solidFill>
              <a:latin typeface="Calibri"/>
              <a:ea typeface="Calibri"/>
              <a:cs typeface="Calibri"/>
              <a:sym typeface="Calibri"/>
            </a:endParaRPr>
          </a:p>
        </p:txBody>
      </p:sp>
      <p:sp>
        <p:nvSpPr>
          <p:cNvPr id="167" name="Google Shape;167;p8"/>
          <p:cNvSpPr/>
          <p:nvPr/>
        </p:nvSpPr>
        <p:spPr>
          <a:xfrm>
            <a:off x="204459" y="257704"/>
            <a:ext cx="8640960"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latin typeface="Calibri"/>
                <a:ea typeface="Calibri"/>
                <a:cs typeface="Calibri"/>
                <a:sym typeface="Calibri"/>
              </a:rPr>
              <a:t>How will the curriculum be tailored to my child’s needs? </a:t>
            </a:r>
            <a:endParaRPr sz="1400" b="0" i="0" u="none" strike="noStrike" cap="none">
              <a:solidFill>
                <a:srgbClr val="000000"/>
              </a:solidFill>
              <a:latin typeface="Arial"/>
              <a:ea typeface="Arial"/>
              <a:cs typeface="Arial"/>
              <a:sym typeface="Arial"/>
            </a:endParaRPr>
          </a:p>
        </p:txBody>
      </p:sp>
      <p:sp>
        <p:nvSpPr>
          <p:cNvPr id="168" name="Google Shape;168;p8"/>
          <p:cNvSpPr/>
          <p:nvPr/>
        </p:nvSpPr>
        <p:spPr>
          <a:xfrm flipH="1">
            <a:off x="204459" y="876632"/>
            <a:ext cx="8194852" cy="507831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We aim to provide high quality teaching for all pupils which is delivered by the Class Teacher. We make the following adaptations to ensure all pupils’ needs are met:  </a:t>
            </a:r>
            <a:endParaRPr sz="1800" b="0" i="0" u="none" strike="noStrike" cap="none">
              <a:solidFill>
                <a:schemeClr val="dk1"/>
              </a:solidFill>
              <a:latin typeface="Calibri"/>
              <a:ea typeface="Calibri"/>
              <a:cs typeface="Calibri"/>
              <a:sym typeface="Calibri"/>
            </a:endParaRPr>
          </a:p>
          <a:p>
            <a:pPr marL="285750" marR="0" lvl="0" indent="-28575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Adapting and scaffolding our curriculum to ensure all pupils are able to access it, for example, by grouping, 1:1 work, teaching style, content of the lesson, etc.  </a:t>
            </a:r>
            <a:endParaRPr sz="1800" b="0" i="0" u="none" strike="noStrike" cap="none">
              <a:solidFill>
                <a:schemeClr val="dk1"/>
              </a:solidFill>
              <a:latin typeface="Calibri"/>
              <a:ea typeface="Calibri"/>
              <a:cs typeface="Calibri"/>
              <a:sym typeface="Calibri"/>
            </a:endParaRPr>
          </a:p>
          <a:p>
            <a:pPr marL="285750" marR="0" lvl="0" indent="-28575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Differentiating and adapting work </a:t>
            </a:r>
            <a:endParaRPr sz="1800" b="0" i="0" u="none" strike="noStrike" cap="none">
              <a:solidFill>
                <a:schemeClr val="dk1"/>
              </a:solidFill>
              <a:latin typeface="Calibri"/>
              <a:ea typeface="Calibri"/>
              <a:cs typeface="Calibri"/>
              <a:sym typeface="Calibri"/>
            </a:endParaRPr>
          </a:p>
          <a:p>
            <a:pPr marL="285750" marR="0" lvl="0" indent="-28575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Adapting our resources and staffing  </a:t>
            </a:r>
            <a:endParaRPr sz="1800" b="0" i="0" u="none" strike="noStrike" cap="none">
              <a:solidFill>
                <a:schemeClr val="dk1"/>
              </a:solidFill>
              <a:latin typeface="Calibri"/>
              <a:ea typeface="Calibri"/>
              <a:cs typeface="Calibri"/>
              <a:sym typeface="Calibri"/>
            </a:endParaRPr>
          </a:p>
          <a:p>
            <a:pPr marL="285750" marR="0" lvl="0" indent="-28575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Using recommended aids and assisted technology, such as                                 laptops, coloured overlays, visual timetables, larger font etc.  </a:t>
            </a:r>
            <a:endParaRPr sz="1800" b="0" i="0" u="none" strike="noStrike" cap="none">
              <a:solidFill>
                <a:schemeClr val="dk1"/>
              </a:solidFill>
              <a:latin typeface="Calibri"/>
              <a:ea typeface="Calibri"/>
              <a:cs typeface="Calibri"/>
              <a:sym typeface="Calibri"/>
            </a:endParaRPr>
          </a:p>
          <a:p>
            <a:pPr marL="285750" marR="0" lvl="0" indent="-28575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Differentiating our teaching, for example, giving longer                                         processing times, pre-teaching of key vocabulary, reading                           instructions aloud, etc. </a:t>
            </a:r>
            <a:endParaRPr sz="1800" b="0" i="0" u="none" strike="noStrike" cap="none">
              <a:solidFill>
                <a:schemeClr val="dk1"/>
              </a:solidFill>
              <a:latin typeface="Calibri"/>
              <a:ea typeface="Calibri"/>
              <a:cs typeface="Calibri"/>
              <a:sym typeface="Calibri"/>
            </a:endParaRPr>
          </a:p>
          <a:p>
            <a:pPr marL="285750" marR="0" lvl="0" indent="-28575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Group or individual interventions are provided as appropriate. </a:t>
            </a:r>
            <a:endParaRPr sz="1800" b="0" i="0" u="none" strike="noStrike" cap="none">
              <a:solidFill>
                <a:schemeClr val="dk1"/>
              </a:solidFill>
              <a:latin typeface="Calibri"/>
              <a:ea typeface="Calibri"/>
              <a:cs typeface="Calibri"/>
              <a:sym typeface="Calibri"/>
            </a:endParaRPr>
          </a:p>
          <a:p>
            <a:pPr marL="285750" marR="0" lvl="0" indent="-28575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Accessible toilets, lifts and ramps</a:t>
            </a:r>
            <a:endParaRPr sz="1800" b="0" i="0" u="none" strike="noStrike" cap="none">
              <a:solidFill>
                <a:schemeClr val="dk1"/>
              </a:solidFill>
              <a:latin typeface="Calibri"/>
              <a:ea typeface="Calibri"/>
              <a:cs typeface="Calibri"/>
              <a:sym typeface="Calibri"/>
            </a:endParaRPr>
          </a:p>
          <a:p>
            <a:pPr marL="285750" marR="0" lvl="0" indent="-28575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Appropriate equipment and additional resources</a:t>
            </a:r>
            <a:endParaRPr sz="1800" b="0" i="0" u="none" strike="noStrike" cap="none">
              <a:solidFill>
                <a:schemeClr val="dk1"/>
              </a:solidFill>
              <a:latin typeface="Calibri"/>
              <a:ea typeface="Calibri"/>
              <a:cs typeface="Calibri"/>
              <a:sym typeface="Calibri"/>
            </a:endParaRPr>
          </a:p>
          <a:p>
            <a:pPr marL="285750" marR="0" lvl="0" indent="-28575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The school always acts upon advice received from external agencies where the curriculum and/or learning environment needs to be adapted. </a:t>
            </a:r>
            <a:endParaRPr sz="1800" b="0" i="0" u="none" strike="noStrike" cap="none">
              <a:solidFill>
                <a:schemeClr val="dk1"/>
              </a:solidFill>
              <a:latin typeface="Calibri"/>
              <a:ea typeface="Calibri"/>
              <a:cs typeface="Calibri"/>
              <a:sym typeface="Calibri"/>
            </a:endParaRPr>
          </a:p>
          <a:p>
            <a:pPr marL="285750" marR="0" lvl="0" indent="-285750" algn="l" rtl="0">
              <a:lnSpc>
                <a:spcPct val="100000"/>
              </a:lnSpc>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On an individual basis, we will assess when we may require a high level of funding and seek financial support from the Local Authority High Need Funding. </a:t>
            </a:r>
            <a:endParaRPr sz="1400" b="0" i="0" u="none" strike="noStrike" cap="none">
              <a:solidFill>
                <a:srgbClr val="000000"/>
              </a:solidFill>
              <a:latin typeface="Arial"/>
              <a:ea typeface="Arial"/>
              <a:cs typeface="Arial"/>
              <a:sym typeface="Arial"/>
            </a:endParaRPr>
          </a:p>
        </p:txBody>
      </p:sp>
      <p:sp>
        <p:nvSpPr>
          <p:cNvPr id="169" name="Google Shape;169;p8">
            <a:hlinkClick r:id="rId3" action="ppaction://hlinksldjump"/>
          </p:cNvPr>
          <p:cNvSpPr txBox="1"/>
          <p:nvPr/>
        </p:nvSpPr>
        <p:spPr>
          <a:xfrm>
            <a:off x="7308304" y="6349970"/>
            <a:ext cx="1757982"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170" name="Google Shape;170;p8"/>
          <p:cNvPicPr preferRelativeResize="0"/>
          <p:nvPr/>
        </p:nvPicPr>
        <p:blipFill rotWithShape="1">
          <a:blip r:embed="rId4">
            <a:alphaModFix/>
          </a:blip>
          <a:srcRect/>
          <a:stretch/>
        </p:blipFill>
        <p:spPr>
          <a:xfrm>
            <a:off x="8240556" y="165497"/>
            <a:ext cx="778786" cy="796263"/>
          </a:xfrm>
          <a:prstGeom prst="rect">
            <a:avLst/>
          </a:prstGeom>
          <a:noFill/>
          <a:ln>
            <a:noFill/>
          </a:ln>
        </p:spPr>
      </p:pic>
      <p:pic>
        <p:nvPicPr>
          <p:cNvPr id="171" name="Google Shape;171;p8" descr="Image result for child using overlay"/>
          <p:cNvPicPr preferRelativeResize="0"/>
          <p:nvPr/>
        </p:nvPicPr>
        <p:blipFill rotWithShape="1">
          <a:blip r:embed="rId5">
            <a:alphaModFix/>
          </a:blip>
          <a:srcRect/>
          <a:stretch/>
        </p:blipFill>
        <p:spPr>
          <a:xfrm flipH="1">
            <a:off x="6523092" y="2420888"/>
            <a:ext cx="2351317" cy="1583849"/>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9"/>
          <p:cNvSpPr/>
          <p:nvPr/>
        </p:nvSpPr>
        <p:spPr>
          <a:xfrm>
            <a:off x="235095" y="477111"/>
            <a:ext cx="7336450" cy="83099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latin typeface="Calibri"/>
                <a:ea typeface="Calibri"/>
                <a:cs typeface="Calibri"/>
                <a:sym typeface="Calibri"/>
              </a:rPr>
              <a:t>How are children with SEND enabled to engage in activities with their peers?</a:t>
            </a:r>
            <a:endParaRPr sz="1400" b="0" i="0" u="none" strike="noStrike" cap="none">
              <a:solidFill>
                <a:srgbClr val="000000"/>
              </a:solidFill>
              <a:latin typeface="Arial"/>
              <a:ea typeface="Arial"/>
              <a:cs typeface="Arial"/>
              <a:sym typeface="Arial"/>
            </a:endParaRPr>
          </a:p>
        </p:txBody>
      </p:sp>
      <p:sp>
        <p:nvSpPr>
          <p:cNvPr id="178" name="Google Shape;178;p9">
            <a:hlinkClick r:id="rId3" action="ppaction://hlinksldjump"/>
          </p:cNvPr>
          <p:cNvSpPr txBox="1"/>
          <p:nvPr/>
        </p:nvSpPr>
        <p:spPr>
          <a:xfrm>
            <a:off x="7308304" y="6349970"/>
            <a:ext cx="1757982"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179" name="Google Shape;179;p9"/>
          <p:cNvPicPr preferRelativeResize="0"/>
          <p:nvPr/>
        </p:nvPicPr>
        <p:blipFill rotWithShape="1">
          <a:blip r:embed="rId4">
            <a:alphaModFix/>
          </a:blip>
          <a:srcRect/>
          <a:stretch/>
        </p:blipFill>
        <p:spPr>
          <a:xfrm>
            <a:off x="7519813" y="426730"/>
            <a:ext cx="1348526" cy="1378789"/>
          </a:xfrm>
          <a:prstGeom prst="rect">
            <a:avLst/>
          </a:prstGeom>
          <a:noFill/>
          <a:ln>
            <a:noFill/>
          </a:ln>
        </p:spPr>
      </p:pic>
      <p:sp>
        <p:nvSpPr>
          <p:cNvPr id="180" name="Google Shape;180;p9"/>
          <p:cNvSpPr/>
          <p:nvPr/>
        </p:nvSpPr>
        <p:spPr>
          <a:xfrm>
            <a:off x="3455876" y="1705506"/>
            <a:ext cx="2232248" cy="576064"/>
          </a:xfrm>
          <a:prstGeom prst="wedgeRectCallout">
            <a:avLst>
              <a:gd name="adj1" fmla="val 1127"/>
              <a:gd name="adj2" fmla="val 93099"/>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Inclusive ethos</a:t>
            </a:r>
            <a:endParaRPr sz="1400" b="0" i="0" u="none" strike="noStrike" cap="none">
              <a:solidFill>
                <a:srgbClr val="000000"/>
              </a:solidFill>
              <a:latin typeface="Arial"/>
              <a:ea typeface="Arial"/>
              <a:cs typeface="Arial"/>
              <a:sym typeface="Arial"/>
            </a:endParaRPr>
          </a:p>
        </p:txBody>
      </p:sp>
      <p:sp>
        <p:nvSpPr>
          <p:cNvPr id="181" name="Google Shape;181;p9"/>
          <p:cNvSpPr/>
          <p:nvPr/>
        </p:nvSpPr>
        <p:spPr>
          <a:xfrm>
            <a:off x="323528" y="1937801"/>
            <a:ext cx="2232248" cy="576064"/>
          </a:xfrm>
          <a:prstGeom prst="wedgeRectCallout">
            <a:avLst>
              <a:gd name="adj1" fmla="val 57715"/>
              <a:gd name="adj2" fmla="val 81644"/>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Children work and play with their peers.</a:t>
            </a:r>
            <a:endParaRPr sz="1400" b="0" i="0" u="none" strike="noStrike" cap="none">
              <a:solidFill>
                <a:srgbClr val="000000"/>
              </a:solidFill>
              <a:latin typeface="Arial"/>
              <a:ea typeface="Arial"/>
              <a:cs typeface="Arial"/>
              <a:sym typeface="Arial"/>
            </a:endParaRPr>
          </a:p>
        </p:txBody>
      </p:sp>
      <p:sp>
        <p:nvSpPr>
          <p:cNvPr id="182" name="Google Shape;182;p9"/>
          <p:cNvSpPr/>
          <p:nvPr/>
        </p:nvSpPr>
        <p:spPr>
          <a:xfrm>
            <a:off x="794725" y="3405795"/>
            <a:ext cx="2232248" cy="864097"/>
          </a:xfrm>
          <a:prstGeom prst="wedgeRectCallout">
            <a:avLst>
              <a:gd name="adj1" fmla="val -49127"/>
              <a:gd name="adj2" fmla="val 10019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Extra-curricular activities, before and after school clubs and educational visits are available to all.</a:t>
            </a:r>
            <a:endParaRPr sz="1400" b="0" i="0" u="none" strike="noStrike" cap="none">
              <a:solidFill>
                <a:schemeClr val="dk1"/>
              </a:solidFill>
              <a:latin typeface="Calibri"/>
              <a:ea typeface="Calibri"/>
              <a:cs typeface="Calibri"/>
              <a:sym typeface="Calibri"/>
            </a:endParaRPr>
          </a:p>
        </p:txBody>
      </p:sp>
      <p:sp>
        <p:nvSpPr>
          <p:cNvPr id="183" name="Google Shape;183;p9"/>
          <p:cNvSpPr/>
          <p:nvPr/>
        </p:nvSpPr>
        <p:spPr>
          <a:xfrm>
            <a:off x="633750" y="5314837"/>
            <a:ext cx="2520280" cy="864097"/>
          </a:xfrm>
          <a:prstGeom prst="wedgeRectCallout">
            <a:avLst>
              <a:gd name="adj1" fmla="val 57715"/>
              <a:gd name="adj2" fmla="val 81644"/>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The year 6 residential trip is open to all. Individual risk assessments will be completed where appropriate. </a:t>
            </a:r>
            <a:endParaRPr sz="1400" b="0" i="0" u="none" strike="noStrike" cap="none">
              <a:solidFill>
                <a:schemeClr val="dk1"/>
              </a:solidFill>
              <a:latin typeface="Calibri"/>
              <a:ea typeface="Calibri"/>
              <a:cs typeface="Calibri"/>
              <a:sym typeface="Calibri"/>
            </a:endParaRPr>
          </a:p>
        </p:txBody>
      </p:sp>
      <p:sp>
        <p:nvSpPr>
          <p:cNvPr id="184" name="Google Shape;184;p9"/>
          <p:cNvSpPr/>
          <p:nvPr/>
        </p:nvSpPr>
        <p:spPr>
          <a:xfrm>
            <a:off x="6095221" y="2098367"/>
            <a:ext cx="2426165" cy="830997"/>
          </a:xfrm>
          <a:prstGeom prst="wedgeRectCallout">
            <a:avLst>
              <a:gd name="adj1" fmla="val 5321"/>
              <a:gd name="adj2" fmla="val 111954"/>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All pupils are encouraged to take part in sports day, school plays and special workshops</a:t>
            </a:r>
            <a:endParaRPr sz="1400" b="0" i="0" u="none" strike="noStrike" cap="none">
              <a:solidFill>
                <a:schemeClr val="dk1"/>
              </a:solidFill>
              <a:latin typeface="Calibri"/>
              <a:ea typeface="Calibri"/>
              <a:cs typeface="Calibri"/>
              <a:sym typeface="Calibri"/>
            </a:endParaRPr>
          </a:p>
        </p:txBody>
      </p:sp>
      <p:sp>
        <p:nvSpPr>
          <p:cNvPr id="185" name="Google Shape;185;p9"/>
          <p:cNvSpPr/>
          <p:nvPr/>
        </p:nvSpPr>
        <p:spPr>
          <a:xfrm>
            <a:off x="4078996" y="3154939"/>
            <a:ext cx="2603340" cy="576064"/>
          </a:xfrm>
          <a:prstGeom prst="wedgeRectCallout">
            <a:avLst>
              <a:gd name="adj1" fmla="val 67428"/>
              <a:gd name="adj2" fmla="val 120918"/>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Special curriculum themed days, including pupil wellbeing days</a:t>
            </a:r>
            <a:r>
              <a:rPr lang="en-US" sz="1800" b="0" i="0" u="none" strike="noStrike" cap="none">
                <a:solidFill>
                  <a:schemeClr val="dk1"/>
                </a:solidFill>
                <a:latin typeface="Calibri"/>
                <a:ea typeface="Calibri"/>
                <a:cs typeface="Calibri"/>
                <a:sym typeface="Calibri"/>
              </a:rPr>
              <a:t>.</a:t>
            </a:r>
            <a:endParaRPr sz="1800" b="0" i="0" u="none" strike="noStrike" cap="none">
              <a:solidFill>
                <a:schemeClr val="dk1"/>
              </a:solidFill>
              <a:latin typeface="Calibri"/>
              <a:ea typeface="Calibri"/>
              <a:cs typeface="Calibri"/>
              <a:sym typeface="Calibri"/>
            </a:endParaRPr>
          </a:p>
        </p:txBody>
      </p:sp>
      <p:sp>
        <p:nvSpPr>
          <p:cNvPr id="186" name="Google Shape;186;p9"/>
          <p:cNvSpPr/>
          <p:nvPr/>
        </p:nvSpPr>
        <p:spPr>
          <a:xfrm>
            <a:off x="6311405" y="4669222"/>
            <a:ext cx="2520280" cy="830997"/>
          </a:xfrm>
          <a:prstGeom prst="wedgeRectCallout">
            <a:avLst>
              <a:gd name="adj1" fmla="val 1127"/>
              <a:gd name="adj2" fmla="val 93099"/>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We have an ‘</a:t>
            </a:r>
            <a:r>
              <a:rPr lang="en-US" sz="1400" b="0" i="0" u="sng" strike="noStrike" cap="none">
                <a:solidFill>
                  <a:schemeClr val="dk1"/>
                </a:solidFill>
                <a:latin typeface="Calibri"/>
                <a:ea typeface="Calibri"/>
                <a:cs typeface="Calibri"/>
                <a:sym typeface="Calibri"/>
                <a:hlinkClick r:id="rId5">
                  <a:extLst>
                    <a:ext uri="{A12FA001-AC4F-418D-AE19-62706E023703}">
                      <ahyp:hlinkClr xmlns:ahyp="http://schemas.microsoft.com/office/drawing/2018/hyperlinkcolor" val="tx"/>
                    </a:ext>
                  </a:extLst>
                </a:hlinkClick>
              </a:rPr>
              <a:t>Accessibility Plan’</a:t>
            </a:r>
            <a:r>
              <a:rPr lang="en-US" sz="1400" b="0" i="0" u="none" strike="noStrike" cap="none">
                <a:solidFill>
                  <a:schemeClr val="dk1"/>
                </a:solidFill>
                <a:latin typeface="Calibri"/>
                <a:ea typeface="Calibri"/>
                <a:cs typeface="Calibri"/>
                <a:sym typeface="Calibri"/>
              </a:rPr>
              <a:t> to ensure that pupils with SEN and Disability can take part in all aspects of school life. </a:t>
            </a:r>
            <a:endParaRPr sz="1400" b="0" i="0" u="none" strike="noStrike" cap="none">
              <a:solidFill>
                <a:schemeClr val="dk1"/>
              </a:solidFill>
              <a:latin typeface="Calibri"/>
              <a:ea typeface="Calibri"/>
              <a:cs typeface="Calibri"/>
              <a:sym typeface="Calibri"/>
            </a:endParaRPr>
          </a:p>
        </p:txBody>
      </p:sp>
      <p:sp>
        <p:nvSpPr>
          <p:cNvPr id="187" name="Google Shape;187;p9"/>
          <p:cNvSpPr/>
          <p:nvPr/>
        </p:nvSpPr>
        <p:spPr>
          <a:xfrm>
            <a:off x="3786319" y="4803238"/>
            <a:ext cx="2232248" cy="1440158"/>
          </a:xfrm>
          <a:prstGeom prst="wedgeRectCallout">
            <a:avLst>
              <a:gd name="adj1" fmla="val 4083"/>
              <a:gd name="adj2" fmla="val 70844"/>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Depending on the specific needs of a child a more personalised access plan or individual health plan (IHP) will be drawn up in consultation with parents. </a:t>
            </a:r>
            <a:endParaRPr sz="1400" b="0" i="0" u="none" strike="noStrike" cap="none">
              <a:solidFill>
                <a:schemeClr val="dk1"/>
              </a:solidFill>
              <a:latin typeface="Calibri"/>
              <a:ea typeface="Calibri"/>
              <a:cs typeface="Calibri"/>
              <a:sym typeface="Calibri"/>
            </a:endParaRPr>
          </a:p>
        </p:txBody>
      </p:sp>
      <p:pic>
        <p:nvPicPr>
          <p:cNvPr id="188" name="Google Shape;188;p9" descr="Squishy Globe Stress Ball - House of Marbles"/>
          <p:cNvPicPr preferRelativeResize="0"/>
          <p:nvPr/>
        </p:nvPicPr>
        <p:blipFill rotWithShape="1">
          <a:blip r:embed="rId6">
            <a:alphaModFix/>
          </a:blip>
          <a:srcRect/>
          <a:stretch/>
        </p:blipFill>
        <p:spPr>
          <a:xfrm>
            <a:off x="2995973" y="2440360"/>
            <a:ext cx="830997" cy="830997"/>
          </a:xfrm>
          <a:prstGeom prst="rect">
            <a:avLst/>
          </a:prstGeom>
          <a:noFill/>
          <a:ln>
            <a:noFill/>
          </a:ln>
        </p:spPr>
      </p:pic>
      <p:pic>
        <p:nvPicPr>
          <p:cNvPr id="189" name="Google Shape;189;p9" descr="playing basketball wheelchair kid clipart - Clip Art Library"/>
          <p:cNvPicPr preferRelativeResize="0"/>
          <p:nvPr/>
        </p:nvPicPr>
        <p:blipFill rotWithShape="1">
          <a:blip r:embed="rId7">
            <a:alphaModFix/>
          </a:blip>
          <a:srcRect/>
          <a:stretch/>
        </p:blipFill>
        <p:spPr>
          <a:xfrm>
            <a:off x="7745454" y="3176184"/>
            <a:ext cx="964930" cy="1286573"/>
          </a:xfrm>
          <a:prstGeom prst="rect">
            <a:avLst/>
          </a:prstGeom>
          <a:noFill/>
          <a:ln>
            <a:noFill/>
          </a:ln>
        </p:spPr>
      </p:pic>
      <p:pic>
        <p:nvPicPr>
          <p:cNvPr id="190" name="Google Shape;190;p9" descr="Kids Playing Clipart Images – Browse 45,865 Stock Photos, Vectors, and  Video | Adobe Stock"/>
          <p:cNvPicPr preferRelativeResize="0"/>
          <p:nvPr/>
        </p:nvPicPr>
        <p:blipFill rotWithShape="1">
          <a:blip r:embed="rId8">
            <a:alphaModFix/>
          </a:blip>
          <a:srcRect/>
          <a:stretch/>
        </p:blipFill>
        <p:spPr>
          <a:xfrm>
            <a:off x="4397558" y="3882550"/>
            <a:ext cx="1009769" cy="747977"/>
          </a:xfrm>
          <a:prstGeom prst="rect">
            <a:avLst/>
          </a:prstGeom>
          <a:noFill/>
          <a:ln>
            <a:noFill/>
          </a:ln>
        </p:spPr>
      </p:pic>
      <p:pic>
        <p:nvPicPr>
          <p:cNvPr id="191" name="Google Shape;191;p9"/>
          <p:cNvPicPr preferRelativeResize="0"/>
          <p:nvPr/>
        </p:nvPicPr>
        <p:blipFill rotWithShape="1">
          <a:blip r:embed="rId9">
            <a:alphaModFix/>
          </a:blip>
          <a:srcRect/>
          <a:stretch/>
        </p:blipFill>
        <p:spPr>
          <a:xfrm>
            <a:off x="1892139" y="4557345"/>
            <a:ext cx="1669051" cy="58805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10"/>
          <p:cNvSpPr/>
          <p:nvPr/>
        </p:nvSpPr>
        <p:spPr>
          <a:xfrm>
            <a:off x="177562" y="141416"/>
            <a:ext cx="8888723" cy="83099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latin typeface="Calibri"/>
                <a:ea typeface="Calibri"/>
                <a:cs typeface="Calibri"/>
                <a:sym typeface="Calibri"/>
              </a:rPr>
              <a:t>What support is available for improving emotional and                 social development of children with SEND?</a:t>
            </a:r>
            <a:endParaRPr sz="1400" b="0" i="0" u="none" strike="noStrike" cap="none">
              <a:solidFill>
                <a:srgbClr val="000000"/>
              </a:solidFill>
              <a:latin typeface="Arial"/>
              <a:ea typeface="Arial"/>
              <a:cs typeface="Arial"/>
              <a:sym typeface="Arial"/>
            </a:endParaRPr>
          </a:p>
        </p:txBody>
      </p:sp>
      <p:sp>
        <p:nvSpPr>
          <p:cNvPr id="198" name="Google Shape;198;p10"/>
          <p:cNvSpPr/>
          <p:nvPr/>
        </p:nvSpPr>
        <p:spPr>
          <a:xfrm>
            <a:off x="402664" y="1271657"/>
            <a:ext cx="864096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p:txBody>
      </p:sp>
      <p:sp>
        <p:nvSpPr>
          <p:cNvPr id="199" name="Google Shape;199;p10">
            <a:hlinkClick r:id="rId3" action="ppaction://hlinksldjump"/>
          </p:cNvPr>
          <p:cNvSpPr txBox="1"/>
          <p:nvPr/>
        </p:nvSpPr>
        <p:spPr>
          <a:xfrm>
            <a:off x="7308304" y="6349970"/>
            <a:ext cx="1757982"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200" name="Google Shape;200;p10"/>
          <p:cNvPicPr preferRelativeResize="0"/>
          <p:nvPr/>
        </p:nvPicPr>
        <p:blipFill rotWithShape="1">
          <a:blip r:embed="rId4">
            <a:alphaModFix/>
          </a:blip>
          <a:srcRect/>
          <a:stretch/>
        </p:blipFill>
        <p:spPr>
          <a:xfrm>
            <a:off x="8028384" y="140798"/>
            <a:ext cx="818006" cy="836363"/>
          </a:xfrm>
          <a:prstGeom prst="rect">
            <a:avLst/>
          </a:prstGeom>
          <a:noFill/>
          <a:ln>
            <a:noFill/>
          </a:ln>
        </p:spPr>
      </p:pic>
      <p:sp>
        <p:nvSpPr>
          <p:cNvPr id="201" name="Google Shape;201;p10"/>
          <p:cNvSpPr/>
          <p:nvPr/>
        </p:nvSpPr>
        <p:spPr>
          <a:xfrm>
            <a:off x="179512" y="1029702"/>
            <a:ext cx="8666878" cy="667875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We recognise that some children have extra emotional and social needs that need to be developed and nurtured. These needs can manifest themselves in a number of ways, including behavioural difficulties, anxiousness, and being uncommunicative. All classes follow a structured PSHE (Personal, Social, Health Education) curriculum to support this development. However, for those children who find aspects of this difficult we offer</a:t>
            </a:r>
            <a:r>
              <a:rPr lang="en-US" sz="18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Access to a Thrive practitioner/ELSA and/or Pastoral Support Worker for individual or group support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Access to a Mental Health Lead/Inclusion Manager</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A Forest Schools programme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Lunchtime Club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Support from outside agencies e.g. play therapist, counselor, art/music therapist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Alternative provision programmes e.g. Green Light Trust forest schools, PLOT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Young Carers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Intervention programmes e.g. Time to Talk (KS1), Socially Speaking (KS2)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Drawing and Talking – emotional support for any children in school who have difficulties with expressing their feelings (delivered by Pastoral team)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Use of school Chaplain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Pupil Wellbeing Champions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Pupil wellbeing days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Check-in times with TAs/Pastoral staff to support transition and settling in.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Referral to the School Nursing Service or Emotional Wellbeing Hub. Parents can also refer directly to these services themselves.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202" name="Google Shape;202;p10" descr="Lunchtime Clip Art"/>
          <p:cNvPicPr preferRelativeResize="0"/>
          <p:nvPr/>
        </p:nvPicPr>
        <p:blipFill rotWithShape="1">
          <a:blip r:embed="rId5">
            <a:alphaModFix/>
          </a:blip>
          <a:srcRect/>
          <a:stretch/>
        </p:blipFill>
        <p:spPr>
          <a:xfrm>
            <a:off x="7959326" y="3675889"/>
            <a:ext cx="956122" cy="902314"/>
          </a:xfrm>
          <a:prstGeom prst="rect">
            <a:avLst/>
          </a:prstGeom>
          <a:noFill/>
          <a:ln>
            <a:noFill/>
          </a:ln>
        </p:spPr>
      </p:pic>
      <p:pic>
        <p:nvPicPr>
          <p:cNvPr id="203" name="Google Shape;203;p10" descr="Forest School – Worsbrough Common Primary School"/>
          <p:cNvPicPr preferRelativeResize="0"/>
          <p:nvPr/>
        </p:nvPicPr>
        <p:blipFill rotWithShape="1">
          <a:blip r:embed="rId6">
            <a:alphaModFix/>
          </a:blip>
          <a:srcRect/>
          <a:stretch/>
        </p:blipFill>
        <p:spPr>
          <a:xfrm>
            <a:off x="7185263" y="2994087"/>
            <a:ext cx="843121" cy="869826"/>
          </a:xfrm>
          <a:prstGeom prst="rect">
            <a:avLst/>
          </a:prstGeom>
          <a:noFill/>
          <a:ln>
            <a:noFill/>
          </a:ln>
        </p:spPr>
      </p:pic>
      <p:pic>
        <p:nvPicPr>
          <p:cNvPr id="204" name="Google Shape;204;p10" descr="How do I become a school chaplain? | Tes Magazine"/>
          <p:cNvPicPr preferRelativeResize="0"/>
          <p:nvPr/>
        </p:nvPicPr>
        <p:blipFill rotWithShape="1">
          <a:blip r:embed="rId7">
            <a:alphaModFix/>
          </a:blip>
          <a:srcRect/>
          <a:stretch/>
        </p:blipFill>
        <p:spPr>
          <a:xfrm>
            <a:off x="7020272" y="5057519"/>
            <a:ext cx="1571625" cy="72866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11"/>
          <p:cNvSpPr/>
          <p:nvPr/>
        </p:nvSpPr>
        <p:spPr>
          <a:xfrm>
            <a:off x="213020" y="332656"/>
            <a:ext cx="8640960"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latin typeface="Calibri"/>
                <a:ea typeface="Calibri"/>
                <a:cs typeface="Calibri"/>
                <a:sym typeface="Calibri"/>
              </a:rPr>
              <a:t>What support can the Inclusion Manager give?</a:t>
            </a:r>
            <a:endParaRPr sz="1400" b="0" i="0" u="none" strike="noStrike" cap="none">
              <a:solidFill>
                <a:srgbClr val="000000"/>
              </a:solidFill>
              <a:latin typeface="Arial"/>
              <a:ea typeface="Arial"/>
              <a:cs typeface="Arial"/>
              <a:sym typeface="Arial"/>
            </a:endParaRPr>
          </a:p>
        </p:txBody>
      </p:sp>
      <p:sp>
        <p:nvSpPr>
          <p:cNvPr id="211" name="Google Shape;211;p11"/>
          <p:cNvSpPr/>
          <p:nvPr/>
        </p:nvSpPr>
        <p:spPr>
          <a:xfrm>
            <a:off x="213020" y="1221189"/>
            <a:ext cx="8496944" cy="517064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Our Inclusion Manager, Mrs Richards is experienced in supporting families with a wide range of issues and concerns related to home or school life.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Support can be offered in a number of ways: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 Provide information and support to children and families to get the help they feel they need.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 Promote and enhance the relationship between home and school.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 Work in partnership with a range of agencies and professionals to deliver support and interventions e.g. Early Help, financial support and signposting, Young Carers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 Support with parenting offering helpful routines and strategies to use in the home.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 Offer mental health, emotional and social support for children whilst in school.</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 Support with attendance and punctuality </a:t>
            </a:r>
            <a:endParaRPr sz="1400" b="0" i="0" u="none" strike="noStrike" cap="none">
              <a:solidFill>
                <a:srgbClr val="000000"/>
              </a:solidFill>
              <a:latin typeface="Arial"/>
              <a:ea typeface="Arial"/>
              <a:cs typeface="Arial"/>
              <a:sym typeface="Arial"/>
            </a:endParaRPr>
          </a:p>
          <a:p>
            <a:pPr marL="285750" marR="0" lvl="0" indent="-17145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600"/>
              <a:buFont typeface="Arial"/>
              <a:buNone/>
            </a:pPr>
            <a:r>
              <a:rPr lang="en-US" sz="1600" b="1" i="0" u="none" strike="noStrike" cap="none">
                <a:solidFill>
                  <a:schemeClr val="dk1"/>
                </a:solidFill>
                <a:latin typeface="Calibri"/>
                <a:ea typeface="Calibri"/>
                <a:cs typeface="Calibri"/>
                <a:sym typeface="Calibri"/>
              </a:rPr>
              <a:t>For more details please look at the Wellbeing and Family Support </a:t>
            </a:r>
            <a:r>
              <a:rPr lang="en-US" sz="1600" b="1" i="0" u="sng" strike="noStrike" cap="none">
                <a:solidFill>
                  <a:schemeClr val="dk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page on the school website</a:t>
            </a:r>
            <a:r>
              <a:rPr lang="en-US" sz="1600" b="1" i="0" u="none" strike="noStrike" cap="none">
                <a:solidFill>
                  <a:schemeClr val="dk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600"/>
              <a:buFont typeface="Arial"/>
              <a:buNone/>
            </a:pPr>
            <a:r>
              <a:rPr lang="en-US" sz="1600" b="1" i="0" u="none" strike="noStrike" cap="none">
                <a:solidFill>
                  <a:schemeClr val="dk1"/>
                </a:solidFill>
                <a:latin typeface="Calibri"/>
                <a:ea typeface="Calibri"/>
                <a:cs typeface="Calibri"/>
                <a:sym typeface="Calibri"/>
              </a:rPr>
              <a:t>Our Inclusion Manager can be contacted via the school office on 01473 251613.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1" i="0" u="none" strike="noStrike" cap="none">
                <a:solidFill>
                  <a:schemeClr val="dk1"/>
                </a:solidFill>
                <a:latin typeface="Calibri"/>
                <a:ea typeface="Calibri"/>
                <a:cs typeface="Calibri"/>
                <a:sym typeface="Calibri"/>
              </a:rPr>
              <a:t>Email – </a:t>
            </a:r>
            <a:r>
              <a:rPr lang="en-US" sz="1600" b="1" i="0" u="sng" strike="noStrike" cap="none">
                <a:solidFill>
                  <a:schemeClr val="dk1"/>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inclusion@stmargaretsipswich.org</a:t>
            </a:r>
            <a:r>
              <a:rPr lang="en-US" sz="1600" b="1" i="0" u="none" strike="noStrike" cap="none">
                <a:solidFill>
                  <a:schemeClr val="dk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sp>
        <p:nvSpPr>
          <p:cNvPr id="212" name="Google Shape;212;p11">
            <a:hlinkClick r:id="rId5" action="ppaction://hlinksldjump"/>
          </p:cNvPr>
          <p:cNvSpPr txBox="1"/>
          <p:nvPr/>
        </p:nvSpPr>
        <p:spPr>
          <a:xfrm>
            <a:off x="7308304" y="6349970"/>
            <a:ext cx="1757982"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213" name="Google Shape;213;p11"/>
          <p:cNvPicPr preferRelativeResize="0"/>
          <p:nvPr/>
        </p:nvPicPr>
        <p:blipFill rotWithShape="1">
          <a:blip r:embed="rId6">
            <a:alphaModFix/>
          </a:blip>
          <a:srcRect/>
          <a:stretch/>
        </p:blipFill>
        <p:spPr>
          <a:xfrm>
            <a:off x="7782010" y="150594"/>
            <a:ext cx="927954" cy="948778"/>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12"/>
          <p:cNvSpPr txBox="1"/>
          <p:nvPr/>
        </p:nvSpPr>
        <p:spPr>
          <a:xfrm>
            <a:off x="4524939" y="1628800"/>
            <a:ext cx="184730"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endParaRPr sz="3600" b="0" i="0" u="none" strike="noStrike" cap="none">
              <a:solidFill>
                <a:schemeClr val="dk1"/>
              </a:solidFill>
              <a:latin typeface="Calibri"/>
              <a:ea typeface="Calibri"/>
              <a:cs typeface="Calibri"/>
              <a:sym typeface="Calibri"/>
            </a:endParaRPr>
          </a:p>
        </p:txBody>
      </p:sp>
      <p:sp>
        <p:nvSpPr>
          <p:cNvPr id="219" name="Google Shape;219;p12">
            <a:hlinkClick r:id="rId3" action="ppaction://hlinksldjump"/>
          </p:cNvPr>
          <p:cNvSpPr txBox="1"/>
          <p:nvPr/>
        </p:nvSpPr>
        <p:spPr>
          <a:xfrm>
            <a:off x="7308304" y="6349970"/>
            <a:ext cx="1757982"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220" name="Google Shape;220;p12"/>
          <p:cNvPicPr preferRelativeResize="0"/>
          <p:nvPr/>
        </p:nvPicPr>
        <p:blipFill rotWithShape="1">
          <a:blip r:embed="rId4">
            <a:alphaModFix/>
          </a:blip>
          <a:srcRect/>
          <a:stretch/>
        </p:blipFill>
        <p:spPr>
          <a:xfrm>
            <a:off x="8007303" y="126628"/>
            <a:ext cx="949228" cy="970530"/>
          </a:xfrm>
          <a:prstGeom prst="rect">
            <a:avLst/>
          </a:prstGeom>
          <a:noFill/>
          <a:ln>
            <a:noFill/>
          </a:ln>
        </p:spPr>
      </p:pic>
      <p:sp>
        <p:nvSpPr>
          <p:cNvPr id="221" name="Google Shape;221;p12"/>
          <p:cNvSpPr/>
          <p:nvPr/>
        </p:nvSpPr>
        <p:spPr>
          <a:xfrm>
            <a:off x="276467" y="912493"/>
            <a:ext cx="8680064" cy="47705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We follow the ‘graduated response’ and the four-part cycle of Assess, Plan, Do, Review., more details on this can be found on slides 14 and 15.  In addition: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 As part of High Quality Teaching teachers will use Assessment for Learning (AfL) strategies e.g. questioning as part of their day-to-day teaching to assess the learning of all pupils.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 We track the attainment and progress of each child in all National Curriculum subjects.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 The Headteacher and Assessment Lead hold regular Pupil Progress Meetings with all teachers.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 Children who are identified as having a Special Educational Need or Disability will have an One Page Profile (OPP) which will be reviewed with the parent and child every term and the plan for the next term made. </a:t>
            </a:r>
            <a:endParaRPr sz="16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Arial"/>
                <a:ea typeface="Arial"/>
                <a:cs typeface="Arial"/>
                <a:sym typeface="Arial"/>
              </a:rPr>
              <a:t>● Formal assessments are conducted inline with Government requirements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Arial"/>
                <a:ea typeface="Arial"/>
                <a:cs typeface="Arial"/>
                <a:sym typeface="Arial"/>
              </a:rPr>
              <a:t>● When formally assessing children with SEN, consideration regarding ‘access arrangements is looked at on a case by case basis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Arial"/>
                <a:ea typeface="Arial"/>
                <a:cs typeface="Arial"/>
                <a:sym typeface="Arial"/>
              </a:rPr>
              <a:t>● The SENDCo holds termly meetings with all teachers to discuss the progress and development of all pupil’s on the SEN register.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Arial"/>
                <a:ea typeface="Arial"/>
                <a:cs typeface="Arial"/>
                <a:sym typeface="Arial"/>
              </a:rPr>
              <a:t>● Initial concerns about a child’s progress are discussed initially by the teacher with the parents. Following this a teacher may then make a referral to the SENDCo, sighting the strategies they have already tried (APDR).The SENDCo will then meet with the teacher, parent and child, and support will be put into place using the ‘graduated response’, APDR cycle. </a:t>
            </a:r>
            <a:endParaRPr sz="1400" b="0" i="0" u="none" strike="noStrike" cap="none">
              <a:solidFill>
                <a:srgbClr val="000000"/>
              </a:solidFill>
              <a:latin typeface="Arial"/>
              <a:ea typeface="Arial"/>
              <a:cs typeface="Arial"/>
              <a:sym typeface="Arial"/>
            </a:endParaRPr>
          </a:p>
        </p:txBody>
      </p:sp>
      <p:sp>
        <p:nvSpPr>
          <p:cNvPr id="222" name="Google Shape;222;p12"/>
          <p:cNvSpPr/>
          <p:nvPr/>
        </p:nvSpPr>
        <p:spPr>
          <a:xfrm>
            <a:off x="187469" y="196395"/>
            <a:ext cx="7869634"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rgbClr val="000000"/>
                </a:solidFill>
                <a:latin typeface="Arial"/>
                <a:ea typeface="Arial"/>
                <a:cs typeface="Arial"/>
                <a:sym typeface="Arial"/>
              </a:rPr>
              <a:t>What are the arrangements for assessing and reviewing the progress that each child with SEND is making? </a:t>
            </a:r>
            <a:endParaRPr sz="1800" b="0" i="0" u="none" strike="noStrike" cap="none">
              <a:solidFill>
                <a:schemeClr val="dk1"/>
              </a:solidFill>
              <a:latin typeface="Calibri"/>
              <a:ea typeface="Calibri"/>
              <a:cs typeface="Calibri"/>
              <a:sym typeface="Calibri"/>
            </a:endParaRPr>
          </a:p>
        </p:txBody>
      </p:sp>
      <p:pic>
        <p:nvPicPr>
          <p:cNvPr id="223" name="Google Shape;223;p12" descr="Kids Writing Clipart This Is Best Kids Writing Clipart - Assessment Clipart  - Free Transparent PNG Clipart Images Download"/>
          <p:cNvPicPr preferRelativeResize="0"/>
          <p:nvPr/>
        </p:nvPicPr>
        <p:blipFill rotWithShape="1">
          <a:blip r:embed="rId5">
            <a:alphaModFix/>
          </a:blip>
          <a:srcRect/>
          <a:stretch/>
        </p:blipFill>
        <p:spPr>
          <a:xfrm>
            <a:off x="4164102" y="6025831"/>
            <a:ext cx="721674" cy="83216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13"/>
          <p:cNvSpPr txBox="1"/>
          <p:nvPr/>
        </p:nvSpPr>
        <p:spPr>
          <a:xfrm>
            <a:off x="4524939" y="1628800"/>
            <a:ext cx="184730"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endParaRPr sz="3600" b="0" i="0" u="none" strike="noStrike" cap="none">
              <a:solidFill>
                <a:schemeClr val="dk1"/>
              </a:solidFill>
              <a:latin typeface="Calibri"/>
              <a:ea typeface="Calibri"/>
              <a:cs typeface="Calibri"/>
              <a:sym typeface="Calibri"/>
            </a:endParaRPr>
          </a:p>
        </p:txBody>
      </p:sp>
      <p:sp>
        <p:nvSpPr>
          <p:cNvPr id="229" name="Google Shape;229;p13">
            <a:hlinkClick r:id="rId3" action="ppaction://hlinksldjump"/>
          </p:cNvPr>
          <p:cNvSpPr txBox="1"/>
          <p:nvPr/>
        </p:nvSpPr>
        <p:spPr>
          <a:xfrm>
            <a:off x="7308304" y="6349970"/>
            <a:ext cx="1757982"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230" name="Google Shape;230;p13"/>
          <p:cNvPicPr preferRelativeResize="0"/>
          <p:nvPr/>
        </p:nvPicPr>
        <p:blipFill rotWithShape="1">
          <a:blip r:embed="rId4">
            <a:alphaModFix/>
          </a:blip>
          <a:srcRect/>
          <a:stretch/>
        </p:blipFill>
        <p:spPr>
          <a:xfrm>
            <a:off x="8007303" y="126628"/>
            <a:ext cx="949228" cy="970530"/>
          </a:xfrm>
          <a:prstGeom prst="rect">
            <a:avLst/>
          </a:prstGeom>
          <a:noFill/>
          <a:ln>
            <a:noFill/>
          </a:ln>
        </p:spPr>
      </p:pic>
      <p:pic>
        <p:nvPicPr>
          <p:cNvPr id="231" name="Google Shape;231;p13">
            <a:hlinkClick r:id="rId5"/>
          </p:cNvPr>
          <p:cNvPicPr preferRelativeResize="0"/>
          <p:nvPr/>
        </p:nvPicPr>
        <p:blipFill rotWithShape="1">
          <a:blip r:embed="rId6">
            <a:alphaModFix/>
          </a:blip>
          <a:srcRect l="7939" t="24405" r="40590" b="31297"/>
          <a:stretch/>
        </p:blipFill>
        <p:spPr>
          <a:xfrm>
            <a:off x="251520" y="4553698"/>
            <a:ext cx="3526409" cy="1706327"/>
          </a:xfrm>
          <a:prstGeom prst="rect">
            <a:avLst/>
          </a:prstGeom>
          <a:noFill/>
          <a:ln>
            <a:noFill/>
          </a:ln>
        </p:spPr>
      </p:pic>
      <p:sp>
        <p:nvSpPr>
          <p:cNvPr id="232" name="Google Shape;232;p13"/>
          <p:cNvSpPr/>
          <p:nvPr/>
        </p:nvSpPr>
        <p:spPr>
          <a:xfrm>
            <a:off x="150459" y="1312420"/>
            <a:ext cx="8680064" cy="32316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 Specific assessments and reviews of these assessments will be carried out by the SENDCo or external agency e.g. SALT, SES, depending on the individual needs of the child.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 Evidence within the pupil’s books, provision timetables and the views of the child and their parents will provide additional information for assessment and review.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US" sz="1800" b="0" i="0" u="sng" strike="noStrike" cap="none">
                <a:solidFill>
                  <a:schemeClr val="dk1"/>
                </a:solidFill>
                <a:latin typeface="Calibri"/>
                <a:ea typeface="Calibri"/>
                <a:cs typeface="Calibri"/>
                <a:sym typeface="Calibri"/>
              </a:rPr>
              <a:t>Children with EHCPs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Small step/termly targets are in place for all children with an EHCP, these are created and reviewed with the child and the parent on a termly basis.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The progress of children with an EHCP is formally reviewed each year, at an Annual Review, alongside the child and with all adults involved with the child’s education. Please click on the video below to find out more about the Annual Review process.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000000"/>
              </a:solidFill>
              <a:latin typeface="Arial"/>
              <a:ea typeface="Arial"/>
              <a:cs typeface="Arial"/>
              <a:sym typeface="Arial"/>
            </a:endParaRPr>
          </a:p>
        </p:txBody>
      </p:sp>
      <p:sp>
        <p:nvSpPr>
          <p:cNvPr id="233" name="Google Shape;233;p13"/>
          <p:cNvSpPr/>
          <p:nvPr/>
        </p:nvSpPr>
        <p:spPr>
          <a:xfrm>
            <a:off x="167644" y="133245"/>
            <a:ext cx="7869634"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rgbClr val="000000"/>
                </a:solidFill>
                <a:latin typeface="Arial"/>
                <a:ea typeface="Arial"/>
                <a:cs typeface="Arial"/>
                <a:sym typeface="Arial"/>
              </a:rPr>
              <a:t>Continued…</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rgbClr val="000000"/>
                </a:solidFill>
                <a:latin typeface="Arial"/>
                <a:ea typeface="Arial"/>
                <a:cs typeface="Arial"/>
                <a:sym typeface="Arial"/>
              </a:rPr>
              <a:t>What are the arrangements for assessing and reviewing the progress that each child with SEND is making? </a:t>
            </a: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14"/>
          <p:cNvSpPr txBox="1"/>
          <p:nvPr/>
        </p:nvSpPr>
        <p:spPr>
          <a:xfrm>
            <a:off x="4524939" y="1628800"/>
            <a:ext cx="184730"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endParaRPr sz="3600" b="0" i="0" u="none" strike="noStrike" cap="none">
              <a:solidFill>
                <a:schemeClr val="dk1"/>
              </a:solidFill>
              <a:latin typeface="Calibri"/>
              <a:ea typeface="Calibri"/>
              <a:cs typeface="Calibri"/>
              <a:sym typeface="Calibri"/>
            </a:endParaRPr>
          </a:p>
        </p:txBody>
      </p:sp>
      <p:sp>
        <p:nvSpPr>
          <p:cNvPr id="239" name="Google Shape;239;p14">
            <a:hlinkClick r:id="rId3" action="ppaction://hlinksldjump"/>
          </p:cNvPr>
          <p:cNvSpPr txBox="1"/>
          <p:nvPr/>
        </p:nvSpPr>
        <p:spPr>
          <a:xfrm>
            <a:off x="7884368" y="6085041"/>
            <a:ext cx="1089585" cy="646331"/>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240" name="Google Shape;240;p14"/>
          <p:cNvPicPr preferRelativeResize="0"/>
          <p:nvPr/>
        </p:nvPicPr>
        <p:blipFill rotWithShape="1">
          <a:blip r:embed="rId4">
            <a:alphaModFix/>
          </a:blip>
          <a:srcRect/>
          <a:stretch/>
        </p:blipFill>
        <p:spPr>
          <a:xfrm>
            <a:off x="8058700" y="80461"/>
            <a:ext cx="949228" cy="970530"/>
          </a:xfrm>
          <a:prstGeom prst="rect">
            <a:avLst/>
          </a:prstGeom>
          <a:noFill/>
          <a:ln>
            <a:noFill/>
          </a:ln>
        </p:spPr>
      </p:pic>
      <p:sp>
        <p:nvSpPr>
          <p:cNvPr id="241" name="Google Shape;241;p14"/>
          <p:cNvSpPr/>
          <p:nvPr/>
        </p:nvSpPr>
        <p:spPr>
          <a:xfrm>
            <a:off x="187469" y="150228"/>
            <a:ext cx="7869634" cy="83099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latin typeface="Calibri"/>
                <a:ea typeface="Calibri"/>
                <a:cs typeface="Calibri"/>
                <a:sym typeface="Calibri"/>
              </a:rPr>
              <a:t>How does the ‘graduated approach’, Assess, Plan, Do, Review (APDR) work?</a:t>
            </a:r>
            <a:endParaRPr sz="1400" b="0" i="0" u="none" strike="noStrike" cap="none">
              <a:solidFill>
                <a:srgbClr val="000000"/>
              </a:solidFill>
              <a:latin typeface="Arial"/>
              <a:ea typeface="Arial"/>
              <a:cs typeface="Arial"/>
              <a:sym typeface="Arial"/>
            </a:endParaRPr>
          </a:p>
        </p:txBody>
      </p:sp>
      <p:pic>
        <p:nvPicPr>
          <p:cNvPr id="242" name="Google Shape;242;p14"/>
          <p:cNvPicPr preferRelativeResize="0"/>
          <p:nvPr/>
        </p:nvPicPr>
        <p:blipFill rotWithShape="1">
          <a:blip r:embed="rId5">
            <a:alphaModFix/>
          </a:blip>
          <a:srcRect/>
          <a:stretch/>
        </p:blipFill>
        <p:spPr>
          <a:xfrm>
            <a:off x="191431" y="1982532"/>
            <a:ext cx="6472763" cy="4722475"/>
          </a:xfrm>
          <a:prstGeom prst="rect">
            <a:avLst/>
          </a:prstGeom>
          <a:noFill/>
          <a:ln>
            <a:noFill/>
          </a:ln>
        </p:spPr>
      </p:pic>
      <p:sp>
        <p:nvSpPr>
          <p:cNvPr id="243" name="Google Shape;243;p14"/>
          <p:cNvSpPr/>
          <p:nvPr/>
        </p:nvSpPr>
        <p:spPr>
          <a:xfrm>
            <a:off x="137669" y="1004825"/>
            <a:ext cx="8818862" cy="9541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Arial"/>
                <a:ea typeface="Arial"/>
                <a:cs typeface="Arial"/>
                <a:sym typeface="Arial"/>
              </a:rPr>
              <a:t>Where a pupil is identified as having SEN, the school will take action to identify need, and remove barriers to learning. This will take the form of a four-part cycle known as Assess, Plan, Do, Review (APDR). This is known as the graduated approach. It draws on more detailed approaches, more frequent review and more specialist expertise in successive cycles in order to match interventions to the SEN of the young person.</a:t>
            </a:r>
            <a:endParaRPr sz="1100" b="0" i="0" u="none" strike="noStrike" cap="none">
              <a:solidFill>
                <a:schemeClr val="dk1"/>
              </a:solidFill>
              <a:latin typeface="Arial"/>
              <a:ea typeface="Arial"/>
              <a:cs typeface="Arial"/>
              <a:sym typeface="Arial"/>
            </a:endParaRPr>
          </a:p>
        </p:txBody>
      </p:sp>
      <p:sp>
        <p:nvSpPr>
          <p:cNvPr id="244" name="Google Shape;244;p14"/>
          <p:cNvSpPr/>
          <p:nvPr/>
        </p:nvSpPr>
        <p:spPr>
          <a:xfrm>
            <a:off x="7164288" y="2587054"/>
            <a:ext cx="1644265" cy="2520280"/>
          </a:xfrm>
          <a:prstGeom prst="irregularSeal1">
            <a:avLst/>
          </a:prstGeom>
          <a:gradFill>
            <a:gsLst>
              <a:gs pos="0">
                <a:srgbClr val="FFDC9B"/>
              </a:gs>
              <a:gs pos="50000">
                <a:srgbClr val="FFD68D"/>
              </a:gs>
              <a:gs pos="100000">
                <a:srgbClr val="FFD478"/>
              </a:gs>
            </a:gsLst>
            <a:lin ang="5400000" scaled="0"/>
          </a:gradFill>
          <a:ln w="9525" cap="flat" cmpd="sng">
            <a:solidFill>
              <a:schemeClr val="accent4"/>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1" i="0" u="none" strike="noStrike" cap="none">
                <a:solidFill>
                  <a:schemeClr val="dk1"/>
                </a:solidFill>
                <a:latin typeface="Calibri"/>
                <a:ea typeface="Calibri"/>
                <a:cs typeface="Calibri"/>
                <a:sym typeface="Calibri"/>
              </a:rPr>
              <a:t>A One Page Profile (OPP) will be created.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15"/>
          <p:cNvSpPr txBox="1"/>
          <p:nvPr/>
        </p:nvSpPr>
        <p:spPr>
          <a:xfrm>
            <a:off x="4524939" y="1628800"/>
            <a:ext cx="184730"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endParaRPr sz="3600" b="0" i="0" u="none" strike="noStrike" cap="none">
              <a:solidFill>
                <a:schemeClr val="dk1"/>
              </a:solidFill>
              <a:latin typeface="Calibri"/>
              <a:ea typeface="Calibri"/>
              <a:cs typeface="Calibri"/>
              <a:sym typeface="Calibri"/>
            </a:endParaRPr>
          </a:p>
        </p:txBody>
      </p:sp>
      <p:sp>
        <p:nvSpPr>
          <p:cNvPr id="250" name="Google Shape;250;p15">
            <a:hlinkClick r:id="rId3" action="ppaction://hlinksldjump"/>
          </p:cNvPr>
          <p:cNvSpPr txBox="1"/>
          <p:nvPr/>
        </p:nvSpPr>
        <p:spPr>
          <a:xfrm>
            <a:off x="7250714" y="6317147"/>
            <a:ext cx="1737657"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251" name="Google Shape;251;p15"/>
          <p:cNvPicPr preferRelativeResize="0"/>
          <p:nvPr/>
        </p:nvPicPr>
        <p:blipFill rotWithShape="1">
          <a:blip r:embed="rId4">
            <a:alphaModFix/>
          </a:blip>
          <a:srcRect/>
          <a:stretch/>
        </p:blipFill>
        <p:spPr>
          <a:xfrm>
            <a:off x="8007303" y="126628"/>
            <a:ext cx="949228" cy="970530"/>
          </a:xfrm>
          <a:prstGeom prst="rect">
            <a:avLst/>
          </a:prstGeom>
          <a:noFill/>
          <a:ln>
            <a:noFill/>
          </a:ln>
        </p:spPr>
      </p:pic>
      <p:sp>
        <p:nvSpPr>
          <p:cNvPr id="252" name="Google Shape;252;p15"/>
          <p:cNvSpPr/>
          <p:nvPr/>
        </p:nvSpPr>
        <p:spPr>
          <a:xfrm>
            <a:off x="187469" y="150228"/>
            <a:ext cx="7869634" cy="83099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latin typeface="Calibri"/>
                <a:ea typeface="Calibri"/>
                <a:cs typeface="Calibri"/>
                <a:sym typeface="Calibri"/>
              </a:rPr>
              <a:t>How does the ‘graduated approach’, Assess, Plan, Do, Review (APDR) work?</a:t>
            </a:r>
            <a:endParaRPr sz="1400" b="0" i="0" u="none" strike="noStrike" cap="none">
              <a:solidFill>
                <a:srgbClr val="000000"/>
              </a:solidFill>
              <a:latin typeface="Arial"/>
              <a:ea typeface="Arial"/>
              <a:cs typeface="Arial"/>
              <a:sym typeface="Arial"/>
            </a:endParaRPr>
          </a:p>
        </p:txBody>
      </p:sp>
      <p:pic>
        <p:nvPicPr>
          <p:cNvPr id="253" name="Google Shape;253;p15"/>
          <p:cNvPicPr preferRelativeResize="0"/>
          <p:nvPr/>
        </p:nvPicPr>
        <p:blipFill rotWithShape="1">
          <a:blip r:embed="rId5">
            <a:alphaModFix/>
          </a:blip>
          <a:srcRect/>
          <a:stretch/>
        </p:blipFill>
        <p:spPr>
          <a:xfrm>
            <a:off x="155309" y="1211714"/>
            <a:ext cx="7524750" cy="3238500"/>
          </a:xfrm>
          <a:prstGeom prst="rect">
            <a:avLst/>
          </a:prstGeom>
          <a:noFill/>
          <a:ln>
            <a:noFill/>
          </a:ln>
        </p:spPr>
      </p:pic>
      <p:pic>
        <p:nvPicPr>
          <p:cNvPr id="254" name="Google Shape;254;p15"/>
          <p:cNvPicPr preferRelativeResize="0"/>
          <p:nvPr/>
        </p:nvPicPr>
        <p:blipFill rotWithShape="1">
          <a:blip r:embed="rId6">
            <a:alphaModFix/>
          </a:blip>
          <a:srcRect/>
          <a:stretch/>
        </p:blipFill>
        <p:spPr>
          <a:xfrm>
            <a:off x="297006" y="4529951"/>
            <a:ext cx="7305675" cy="16002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16"/>
          <p:cNvSpPr/>
          <p:nvPr/>
        </p:nvSpPr>
        <p:spPr>
          <a:xfrm>
            <a:off x="251520" y="188640"/>
            <a:ext cx="8712968" cy="83099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latin typeface="Calibri"/>
                <a:ea typeface="Calibri"/>
                <a:cs typeface="Calibri"/>
                <a:sym typeface="Calibri"/>
              </a:rPr>
              <a:t>What are the external agencies, specialist services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latin typeface="Calibri"/>
                <a:ea typeface="Calibri"/>
                <a:cs typeface="Calibri"/>
                <a:sym typeface="Calibri"/>
              </a:rPr>
              <a:t> or professionals that are accessed by school? </a:t>
            </a:r>
            <a:endParaRPr sz="1400" b="0" i="0" u="none" strike="noStrike" cap="none">
              <a:solidFill>
                <a:srgbClr val="000000"/>
              </a:solidFill>
              <a:latin typeface="Arial"/>
              <a:ea typeface="Arial"/>
              <a:cs typeface="Arial"/>
              <a:sym typeface="Arial"/>
            </a:endParaRPr>
          </a:p>
        </p:txBody>
      </p:sp>
      <p:sp>
        <p:nvSpPr>
          <p:cNvPr id="261" name="Google Shape;261;p16">
            <a:hlinkClick r:id="rId3" action="ppaction://hlinksldjump"/>
          </p:cNvPr>
          <p:cNvSpPr txBox="1"/>
          <p:nvPr/>
        </p:nvSpPr>
        <p:spPr>
          <a:xfrm>
            <a:off x="7308304" y="6349970"/>
            <a:ext cx="1757982"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262" name="Google Shape;262;p16"/>
          <p:cNvPicPr preferRelativeResize="0"/>
          <p:nvPr/>
        </p:nvPicPr>
        <p:blipFill rotWithShape="1">
          <a:blip r:embed="rId4">
            <a:alphaModFix/>
          </a:blip>
          <a:srcRect/>
          <a:stretch/>
        </p:blipFill>
        <p:spPr>
          <a:xfrm>
            <a:off x="7634276" y="82004"/>
            <a:ext cx="1106038" cy="1130859"/>
          </a:xfrm>
          <a:prstGeom prst="rect">
            <a:avLst/>
          </a:prstGeom>
          <a:noFill/>
          <a:ln>
            <a:noFill/>
          </a:ln>
        </p:spPr>
      </p:pic>
      <p:sp>
        <p:nvSpPr>
          <p:cNvPr id="263" name="Google Shape;263;p16"/>
          <p:cNvSpPr/>
          <p:nvPr/>
        </p:nvSpPr>
        <p:spPr>
          <a:xfrm>
            <a:off x="315378" y="1126273"/>
            <a:ext cx="8424936" cy="123110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The school works in partnership with the Local Authority, drawing on advice from the Family Service Teams, Specialist Education Services (SES), Psychology and Therapeutic Team, Educational Psychologists and other services such as Health, Social Care and family support services such as Bernardo’s, the Emotional Wellbeing Hub and SENDIASS.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Parents will always be involved in any decision to involve specialist support or other services</a:t>
            </a:r>
            <a:r>
              <a:rPr lang="en-US" sz="1800" b="0" i="0" u="none" strike="noStrike" cap="none">
                <a:solidFill>
                  <a:srgbClr val="000000"/>
                </a:solidFill>
                <a:latin typeface="Arial"/>
                <a:ea typeface="Arial"/>
                <a:cs typeface="Arial"/>
                <a:sym typeface="Arial"/>
              </a:rPr>
              <a:t>. </a:t>
            </a:r>
            <a:endParaRPr sz="1800" b="0" i="0" u="none" strike="noStrike" cap="none">
              <a:solidFill>
                <a:schemeClr val="dk1"/>
              </a:solidFill>
              <a:latin typeface="Calibri"/>
              <a:ea typeface="Calibri"/>
              <a:cs typeface="Calibri"/>
              <a:sym typeface="Calibri"/>
            </a:endParaRPr>
          </a:p>
        </p:txBody>
      </p:sp>
      <p:graphicFrame>
        <p:nvGraphicFramePr>
          <p:cNvPr id="264" name="Google Shape;264;p16"/>
          <p:cNvGraphicFramePr/>
          <p:nvPr/>
        </p:nvGraphicFramePr>
        <p:xfrm>
          <a:off x="251520" y="2439079"/>
          <a:ext cx="3000000" cy="3000000"/>
        </p:xfrm>
        <a:graphic>
          <a:graphicData uri="http://schemas.openxmlformats.org/drawingml/2006/table">
            <a:tbl>
              <a:tblPr firstRow="1" bandRow="1">
                <a:noFill/>
                <a:tableStyleId>{B5CE791E-D7DF-49FC-A6AB-B3BF58C108B6}</a:tableStyleId>
              </a:tblPr>
              <a:tblGrid>
                <a:gridCol w="2178250">
                  <a:extLst>
                    <a:ext uri="{9D8B030D-6E8A-4147-A177-3AD203B41FA5}">
                      <a16:colId xmlns:a16="http://schemas.microsoft.com/office/drawing/2014/main" val="20000"/>
                    </a:ext>
                  </a:extLst>
                </a:gridCol>
                <a:gridCol w="2178250">
                  <a:extLst>
                    <a:ext uri="{9D8B030D-6E8A-4147-A177-3AD203B41FA5}">
                      <a16:colId xmlns:a16="http://schemas.microsoft.com/office/drawing/2014/main" val="20001"/>
                    </a:ext>
                  </a:extLst>
                </a:gridCol>
                <a:gridCol w="2178250">
                  <a:extLst>
                    <a:ext uri="{9D8B030D-6E8A-4147-A177-3AD203B41FA5}">
                      <a16:colId xmlns:a16="http://schemas.microsoft.com/office/drawing/2014/main" val="20002"/>
                    </a:ext>
                  </a:extLst>
                </a:gridCol>
                <a:gridCol w="2178250">
                  <a:extLst>
                    <a:ext uri="{9D8B030D-6E8A-4147-A177-3AD203B41FA5}">
                      <a16:colId xmlns:a16="http://schemas.microsoft.com/office/drawing/2014/main" val="20003"/>
                    </a:ext>
                  </a:extLst>
                </a:gridCol>
              </a:tblGrid>
              <a:tr h="456925">
                <a:tc>
                  <a:txBody>
                    <a:bodyPr/>
                    <a:lstStyle/>
                    <a:p>
                      <a:pPr marL="0" marR="0" lvl="0" indent="0" algn="l" rtl="0">
                        <a:lnSpc>
                          <a:spcPct val="100000"/>
                        </a:lnSpc>
                        <a:spcBef>
                          <a:spcPts val="0"/>
                        </a:spcBef>
                        <a:spcAft>
                          <a:spcPts val="0"/>
                        </a:spcAft>
                        <a:buClr>
                          <a:srgbClr val="000000"/>
                        </a:buClr>
                        <a:buSzPts val="1350"/>
                        <a:buFont typeface="Arial"/>
                        <a:buNone/>
                      </a:pPr>
                      <a:r>
                        <a:rPr lang="en-US" sz="1350" u="none" strike="noStrike" cap="none"/>
                        <a:t>School Provision</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chemeClr val="dk1"/>
                        </a:buClr>
                        <a:buSzPts val="1350"/>
                        <a:buFont typeface="Calibri"/>
                        <a:buNone/>
                      </a:pPr>
                      <a:r>
                        <a:rPr lang="en-US" sz="1350" u="none" strike="noStrike" cap="none"/>
                        <a:t>Local Authpority Provision</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350"/>
                        <a:buFont typeface="Arial"/>
                        <a:buNone/>
                      </a:pPr>
                      <a:r>
                        <a:rPr lang="en-US" sz="1350" u="none" strike="noStrike" cap="none"/>
                        <a:t>Health Provision</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350"/>
                        <a:buFont typeface="Arial"/>
                        <a:buNone/>
                      </a:pPr>
                      <a:r>
                        <a:rPr lang="en-US" sz="1350" u="none" strike="noStrike" cap="none"/>
                        <a:t>Support services and voluntary organisations</a:t>
                      </a:r>
                      <a:endParaRPr sz="1400" u="none" strike="noStrike" cap="none"/>
                    </a:p>
                  </a:txBody>
                  <a:tcPr marL="91450" marR="91450" marT="45725" marB="45725"/>
                </a:tc>
                <a:extLst>
                  <a:ext uri="{0D108BD9-81ED-4DB2-BD59-A6C34878D82A}">
                    <a16:rowId xmlns:a16="http://schemas.microsoft.com/office/drawing/2014/main" val="10000"/>
                  </a:ext>
                </a:extLst>
              </a:tr>
              <a:tr h="3260750">
                <a:tc>
                  <a:txBody>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alibri"/>
                          <a:ea typeface="Calibri"/>
                          <a:cs typeface="Calibri"/>
                          <a:sym typeface="Calibri"/>
                        </a:rPr>
                        <a:t>● Private speech and language therapist </a:t>
                      </a:r>
                      <a:endParaRPr sz="1400" u="none" strike="noStrike" cap="none"/>
                    </a:p>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alibri"/>
                          <a:ea typeface="Calibri"/>
                          <a:cs typeface="Calibri"/>
                          <a:sym typeface="Calibri"/>
                        </a:rPr>
                        <a:t>● Thrive practitioner</a:t>
                      </a:r>
                      <a:endParaRPr sz="1400" u="none" strike="noStrike" cap="none"/>
                    </a:p>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alibri"/>
                          <a:ea typeface="Calibri"/>
                          <a:cs typeface="Calibri"/>
                          <a:sym typeface="Calibri"/>
                        </a:rPr>
                        <a:t>● ELSA practitioner</a:t>
                      </a:r>
                      <a:endParaRPr sz="1400" u="none" strike="noStrike" cap="none"/>
                    </a:p>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alibri"/>
                          <a:ea typeface="Calibri"/>
                          <a:cs typeface="Calibri"/>
                          <a:sym typeface="Calibri"/>
                        </a:rPr>
                        <a:t>● Pastoral support staff</a:t>
                      </a:r>
                      <a:endParaRPr sz="1400" u="none" strike="noStrike" cap="none"/>
                    </a:p>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alibri"/>
                          <a:ea typeface="Calibri"/>
                          <a:cs typeface="Calibri"/>
                          <a:sym typeface="Calibri"/>
                        </a:rPr>
                        <a:t>● Inclusion Manager </a:t>
                      </a:r>
                      <a:endParaRPr sz="1400" u="none" strike="noStrike" cap="none"/>
                    </a:p>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alibri"/>
                          <a:ea typeface="Calibri"/>
                          <a:cs typeface="Calibri"/>
                          <a:sym typeface="Calibri"/>
                        </a:rPr>
                        <a:t>● Higher Level Teaching Assistants </a:t>
                      </a:r>
                      <a:endParaRPr sz="1400" u="none" strike="noStrike" cap="none"/>
                    </a:p>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alibri"/>
                          <a:ea typeface="Calibri"/>
                          <a:cs typeface="Calibri"/>
                          <a:sym typeface="Calibri"/>
                        </a:rPr>
                        <a:t>Teaching Assistants working alongside teachers to provide differentiated and adapted curriculum activities. </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chemeClr val="dk1"/>
                        </a:buClr>
                        <a:buSzPts val="1300"/>
                        <a:buFont typeface="Arial"/>
                        <a:buNone/>
                      </a:pPr>
                      <a:r>
                        <a:rPr lang="en-US" sz="1300" b="0" i="0" u="none" strike="noStrike" cap="none">
                          <a:solidFill>
                            <a:schemeClr val="dk1"/>
                          </a:solidFill>
                          <a:latin typeface="Calibri"/>
                          <a:ea typeface="Calibri"/>
                          <a:cs typeface="Calibri"/>
                          <a:sym typeface="Calibri"/>
                        </a:rPr>
                        <a:t>● Special Education Services (SES), Educational Psychology Service Sensory Service for children with visual or hearing needs </a:t>
                      </a:r>
                      <a:endParaRPr sz="1400" u="none" strike="noStrike" cap="none"/>
                    </a:p>
                    <a:p>
                      <a:pPr marL="0" marR="0" lvl="0" indent="0" algn="l" rtl="0">
                        <a:lnSpc>
                          <a:spcPct val="100000"/>
                        </a:lnSpc>
                        <a:spcBef>
                          <a:spcPts val="0"/>
                        </a:spcBef>
                        <a:spcAft>
                          <a:spcPts val="0"/>
                        </a:spcAft>
                        <a:buClr>
                          <a:schemeClr val="dk1"/>
                        </a:buClr>
                        <a:buSzPts val="1300"/>
                        <a:buFont typeface="Arial"/>
                        <a:buNone/>
                      </a:pPr>
                      <a:r>
                        <a:rPr lang="en-US" sz="1300" b="0" i="0" u="none" strike="noStrike" cap="none">
                          <a:solidFill>
                            <a:schemeClr val="dk1"/>
                          </a:solidFill>
                          <a:latin typeface="Calibri"/>
                          <a:ea typeface="Calibri"/>
                          <a:cs typeface="Calibri"/>
                          <a:sym typeface="Calibri"/>
                        </a:rPr>
                        <a:t>● Family Services (support children going through Statutory; EHC assessment) </a:t>
                      </a:r>
                      <a:endParaRPr sz="1400" u="none" strike="noStrike" cap="none"/>
                    </a:p>
                    <a:p>
                      <a:pPr marL="0" marR="0" lvl="0" indent="0" algn="l" rtl="0">
                        <a:lnSpc>
                          <a:spcPct val="100000"/>
                        </a:lnSpc>
                        <a:spcBef>
                          <a:spcPts val="0"/>
                        </a:spcBef>
                        <a:spcAft>
                          <a:spcPts val="0"/>
                        </a:spcAft>
                        <a:buClr>
                          <a:srgbClr val="000000"/>
                        </a:buClr>
                        <a:buSzPts val="1300"/>
                        <a:buFont typeface="Arial"/>
                        <a:buNone/>
                      </a:pPr>
                      <a:endParaRPr sz="13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alibri"/>
                          <a:ea typeface="Calibri"/>
                          <a:cs typeface="Calibri"/>
                          <a:sym typeface="Calibri"/>
                        </a:rPr>
                        <a:t>● School Nursing Team (parents can also make their own referral) - 0345 607 8866 </a:t>
                      </a:r>
                      <a:endParaRPr sz="1400" u="none" strike="noStrike" cap="none"/>
                    </a:p>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alibri"/>
                          <a:ea typeface="Calibri"/>
                          <a:cs typeface="Calibri"/>
                          <a:sym typeface="Calibri"/>
                        </a:rPr>
                        <a:t>● Emotional Wellbeing Hub (parents can also make their own referral) - 0345 600 2090 </a:t>
                      </a:r>
                      <a:endParaRPr sz="1400" u="none" strike="noStrike" cap="none"/>
                    </a:p>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alibri"/>
                          <a:ea typeface="Calibri"/>
                          <a:cs typeface="Calibri"/>
                          <a:sym typeface="Calibri"/>
                        </a:rPr>
                        <a:t>● Suffolk Neurodevelopmental; Pathway - Barnardo’s (NDD)</a:t>
                      </a:r>
                      <a:endParaRPr sz="1400" u="none" strike="noStrike" cap="none"/>
                    </a:p>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alibri"/>
                          <a:ea typeface="Calibri"/>
                          <a:cs typeface="Calibri"/>
                          <a:sym typeface="Calibri"/>
                        </a:rPr>
                        <a:t>● NHS Speech and Language.</a:t>
                      </a:r>
                      <a:endParaRPr sz="1400" u="none" strike="noStrike" cap="none"/>
                    </a:p>
                    <a:p>
                      <a:pPr marL="0" marR="0" lvl="0" indent="0" algn="l" rtl="0">
                        <a:lnSpc>
                          <a:spcPct val="100000"/>
                        </a:lnSpc>
                        <a:spcBef>
                          <a:spcPts val="0"/>
                        </a:spcBef>
                        <a:spcAft>
                          <a:spcPts val="0"/>
                        </a:spcAft>
                        <a:buClr>
                          <a:schemeClr val="dk1"/>
                        </a:buClr>
                        <a:buSzPts val="1300"/>
                        <a:buFont typeface="Calibri"/>
                        <a:buNone/>
                      </a:pPr>
                      <a:r>
                        <a:rPr lang="en-US" sz="1300" b="0" i="0" u="none" strike="noStrike" cap="none">
                          <a:solidFill>
                            <a:schemeClr val="dk1"/>
                          </a:solidFill>
                          <a:latin typeface="Calibri"/>
                          <a:ea typeface="Calibri"/>
                          <a:cs typeface="Calibri"/>
                          <a:sym typeface="Calibri"/>
                        </a:rPr>
                        <a:t> ● Occupational Therapy Team</a:t>
                      </a:r>
                      <a:endParaRPr sz="13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alibri"/>
                          <a:ea typeface="Calibri"/>
                          <a:cs typeface="Calibri"/>
                          <a:sym typeface="Calibri"/>
                        </a:rPr>
                        <a:t>● SENDIASS </a:t>
                      </a:r>
                      <a:endParaRPr sz="1400" u="none" strike="noStrike" cap="none"/>
                    </a:p>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alibri"/>
                          <a:ea typeface="Calibri"/>
                          <a:cs typeface="Calibri"/>
                          <a:sym typeface="Calibri"/>
                        </a:rPr>
                        <a:t>(01473 265210) </a:t>
                      </a:r>
                      <a:endParaRPr sz="1400" u="none" strike="noStrike" cap="none"/>
                    </a:p>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alibri"/>
                          <a:ea typeface="Calibri"/>
                          <a:cs typeface="Calibri"/>
                          <a:sym typeface="Calibri"/>
                        </a:rPr>
                        <a:t>● IPSEA - Independent Provider of Special Educational Advice</a:t>
                      </a:r>
                      <a:endParaRPr sz="1400" u="none" strike="noStrike" cap="none"/>
                    </a:p>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alibri"/>
                          <a:ea typeface="Calibri"/>
                          <a:cs typeface="Calibri"/>
                          <a:sym typeface="Calibri"/>
                        </a:rPr>
                        <a:t>0300 222 5899 </a:t>
                      </a:r>
                      <a:endParaRPr sz="1400" u="none" strike="noStrike" cap="none"/>
                    </a:p>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alibri"/>
                          <a:ea typeface="Calibri"/>
                          <a:cs typeface="Calibri"/>
                          <a:sym typeface="Calibri"/>
                        </a:rPr>
                        <a:t>● Neurodevelopmental; Pathway - Barnardo’s (NDD)- </a:t>
                      </a:r>
                      <a:r>
                        <a:rPr lang="en-US" sz="1200" b="0" i="0" u="sng" strike="noStrike" cap="none">
                          <a:solidFill>
                            <a:schemeClr val="dk1"/>
                          </a:solidFill>
                          <a:latin typeface="Calibri"/>
                          <a:ea typeface="Calibri"/>
                          <a:cs typeface="Calibri"/>
                          <a:sym typeface="Calibri"/>
                          <a:hlinkClick r:id="rId5">
                            <a:extLst>
                              <a:ext uri="{A12FA001-AC4F-418D-AE19-62706E023703}">
                                <ahyp:hlinkClr xmlns:ahyp="http://schemas.microsoft.com/office/drawing/2018/hyperlinkcolor" val="tx"/>
                              </a:ext>
                            </a:extLst>
                          </a:hlinkClick>
                        </a:rPr>
                        <a:t>NDDAdmin@barnardos.org.uk</a:t>
                      </a:r>
                      <a:r>
                        <a:rPr lang="en-US" sz="1200" b="0" i="0" u="none" strike="noStrike" cap="none">
                          <a:solidFill>
                            <a:schemeClr val="dk1"/>
                          </a:solidFill>
                          <a:latin typeface="Calibri"/>
                          <a:ea typeface="Calibri"/>
                          <a:cs typeface="Calibri"/>
                          <a:sym typeface="Calibri"/>
                        </a:rPr>
                        <a:t>  </a:t>
                      </a:r>
                      <a:endParaRPr sz="1400" u="none" strike="noStrike" cap="none"/>
                    </a:p>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chemeClr val="dk1"/>
                          </a:solidFill>
                          <a:latin typeface="Calibri"/>
                          <a:ea typeface="Calibri"/>
                          <a:cs typeface="Calibri"/>
                          <a:sym typeface="Calibri"/>
                        </a:rPr>
                        <a:t>● Autism/ADHD; training and support - </a:t>
                      </a:r>
                      <a:r>
                        <a:rPr lang="en-US" sz="1300" b="0" i="0" u="sng" strike="noStrike" cap="none">
                          <a:solidFill>
                            <a:schemeClr val="dk1"/>
                          </a:solidFill>
                          <a:latin typeface="Calibri"/>
                          <a:ea typeface="Calibri"/>
                          <a:cs typeface="Calibri"/>
                          <a:sym typeface="Calibri"/>
                          <a:hlinkClick r:id="rId6">
                            <a:extLst>
                              <a:ext uri="{A12FA001-AC4F-418D-AE19-62706E023703}">
                                <ahyp:hlinkClr xmlns:ahyp="http://schemas.microsoft.com/office/drawing/2018/hyperlinkcolor" val="tx"/>
                              </a:ext>
                            </a:extLst>
                          </a:hlinkClick>
                        </a:rPr>
                        <a:t>info@autismandadhd.org</a:t>
                      </a:r>
                      <a:r>
                        <a:rPr lang="en-US" sz="1300" b="0" i="0" u="none" strike="noStrike" cap="none">
                          <a:solidFill>
                            <a:schemeClr val="dk1"/>
                          </a:solidFill>
                          <a:latin typeface="Calibri"/>
                          <a:ea typeface="Calibri"/>
                          <a:cs typeface="Calibri"/>
                          <a:sym typeface="Calibri"/>
                        </a:rPr>
                        <a:t>  </a:t>
                      </a:r>
                      <a:endParaRPr sz="1400" u="none" strike="noStrike" cap="none"/>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p17"/>
          <p:cNvSpPr/>
          <p:nvPr/>
        </p:nvSpPr>
        <p:spPr>
          <a:xfrm>
            <a:off x="242461" y="211496"/>
            <a:ext cx="7065843" cy="83099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latin typeface="Calibri"/>
                <a:ea typeface="Calibri"/>
                <a:cs typeface="Calibri"/>
                <a:sym typeface="Calibri"/>
              </a:rPr>
              <a:t>How will the school prepare and support my child to join the school or transfer to a new school</a:t>
            </a:r>
            <a:endParaRPr sz="1400" b="0" i="0" u="none" strike="noStrike" cap="none">
              <a:solidFill>
                <a:srgbClr val="000000"/>
              </a:solidFill>
              <a:latin typeface="Arial"/>
              <a:ea typeface="Arial"/>
              <a:cs typeface="Arial"/>
              <a:sym typeface="Arial"/>
            </a:endParaRPr>
          </a:p>
        </p:txBody>
      </p:sp>
      <p:sp>
        <p:nvSpPr>
          <p:cNvPr id="271" name="Google Shape;271;p17">
            <a:hlinkClick r:id="rId3" action="ppaction://hlinksldjump"/>
          </p:cNvPr>
          <p:cNvSpPr txBox="1"/>
          <p:nvPr/>
        </p:nvSpPr>
        <p:spPr>
          <a:xfrm>
            <a:off x="7308304" y="6349970"/>
            <a:ext cx="1757982"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272" name="Google Shape;272;p17"/>
          <p:cNvPicPr preferRelativeResize="0"/>
          <p:nvPr/>
        </p:nvPicPr>
        <p:blipFill rotWithShape="1">
          <a:blip r:embed="rId4">
            <a:alphaModFix/>
          </a:blip>
          <a:srcRect/>
          <a:stretch/>
        </p:blipFill>
        <p:spPr>
          <a:xfrm>
            <a:off x="7452320" y="211496"/>
            <a:ext cx="1106038" cy="1130859"/>
          </a:xfrm>
          <a:prstGeom prst="rect">
            <a:avLst/>
          </a:prstGeom>
          <a:noFill/>
          <a:ln>
            <a:noFill/>
          </a:ln>
        </p:spPr>
      </p:pic>
      <p:sp>
        <p:nvSpPr>
          <p:cNvPr id="273" name="Google Shape;273;p17"/>
          <p:cNvSpPr/>
          <p:nvPr/>
        </p:nvSpPr>
        <p:spPr>
          <a:xfrm>
            <a:off x="242461" y="1430678"/>
            <a:ext cx="8659078" cy="47705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We recognise that transitions can be difficult for a child with SEND, and we take steps to ensure that any transition is as smooth as possible.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If your child is joining us from another school or setting: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 The SENDCo will visit preschools and Nurseries with the Early Years Leader when appropriate.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 They will receive a transition booklet, this will contain key information about the class, school and routines.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 Your child will be able to visit our school and stay for a taster session.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 Additional visits can be arranged where there is a need for this.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If your child is moving to another school: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 We will contact the school SENDCo and ensure they know about any special arrangements or support that need to be made for your child.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 Where possible, a planning meeting will take place with the SENDCo from the new school.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 We will make sure that all records about your child are passed on as soon as possible.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 We will authorise absences for visits to the school, which support the transition.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 We will work with the school to provide any additional information that would support the transition e.g. photo book, social story. </a:t>
            </a:r>
            <a:endParaRPr sz="1400" b="0" i="0" u="none" strike="noStrike" cap="none">
              <a:solidFill>
                <a:srgbClr val="000000"/>
              </a:solidFill>
              <a:latin typeface="Arial"/>
              <a:ea typeface="Arial"/>
              <a:cs typeface="Arial"/>
              <a:sym typeface="Arial"/>
            </a:endParaRPr>
          </a:p>
        </p:txBody>
      </p:sp>
      <p:pic>
        <p:nvPicPr>
          <p:cNvPr id="274" name="Google Shape;274;p17"/>
          <p:cNvPicPr preferRelativeResize="0"/>
          <p:nvPr/>
        </p:nvPicPr>
        <p:blipFill rotWithShape="1">
          <a:blip r:embed="rId5">
            <a:alphaModFix/>
          </a:blip>
          <a:srcRect/>
          <a:stretch/>
        </p:blipFill>
        <p:spPr>
          <a:xfrm>
            <a:off x="6948264" y="3264294"/>
            <a:ext cx="1757983" cy="1103304"/>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18"/>
          <p:cNvSpPr/>
          <p:nvPr/>
        </p:nvSpPr>
        <p:spPr>
          <a:xfrm>
            <a:off x="242461" y="211496"/>
            <a:ext cx="7281867" cy="83099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latin typeface="Calibri"/>
                <a:ea typeface="Calibri"/>
                <a:cs typeface="Calibri"/>
                <a:sym typeface="Calibri"/>
              </a:rPr>
              <a:t>How will the school prepare and support my child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latin typeface="Calibri"/>
                <a:ea typeface="Calibri"/>
                <a:cs typeface="Calibri"/>
                <a:sym typeface="Calibri"/>
              </a:rPr>
              <a:t>to join their next class and the  next stage of education? </a:t>
            </a:r>
            <a:endParaRPr sz="1400" b="0" i="0" u="none" strike="noStrike" cap="none">
              <a:solidFill>
                <a:srgbClr val="000000"/>
              </a:solidFill>
              <a:latin typeface="Arial"/>
              <a:ea typeface="Arial"/>
              <a:cs typeface="Arial"/>
              <a:sym typeface="Arial"/>
            </a:endParaRPr>
          </a:p>
        </p:txBody>
      </p:sp>
      <p:sp>
        <p:nvSpPr>
          <p:cNvPr id="281" name="Google Shape;281;p18">
            <a:hlinkClick r:id="rId3" action="ppaction://hlinksldjump"/>
          </p:cNvPr>
          <p:cNvSpPr txBox="1"/>
          <p:nvPr/>
        </p:nvSpPr>
        <p:spPr>
          <a:xfrm>
            <a:off x="7308304" y="6349970"/>
            <a:ext cx="1757982"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282" name="Google Shape;282;p18"/>
          <p:cNvPicPr preferRelativeResize="0"/>
          <p:nvPr/>
        </p:nvPicPr>
        <p:blipFill rotWithShape="1">
          <a:blip r:embed="rId4">
            <a:alphaModFix/>
          </a:blip>
          <a:srcRect/>
          <a:stretch/>
        </p:blipFill>
        <p:spPr>
          <a:xfrm>
            <a:off x="7795501" y="175581"/>
            <a:ext cx="1106038" cy="1130859"/>
          </a:xfrm>
          <a:prstGeom prst="rect">
            <a:avLst/>
          </a:prstGeom>
          <a:noFill/>
          <a:ln>
            <a:noFill/>
          </a:ln>
        </p:spPr>
      </p:pic>
      <p:sp>
        <p:nvSpPr>
          <p:cNvPr id="283" name="Google Shape;283;p18"/>
          <p:cNvSpPr/>
          <p:nvPr/>
        </p:nvSpPr>
        <p:spPr>
          <a:xfrm>
            <a:off x="179512" y="1097856"/>
            <a:ext cx="8722027" cy="5509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When moving classes in school at the end of an academic year: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 Information will be passed on to the new Class Teacher in advance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 A transition meeting will take place between the current and receiving teacher,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 One page profiles will be shared with the new teacher.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 A transition booklet will be created and available for all pupils with SEN and EHCPs.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 Any physical aids, such as writing slopes, privacy screens and ear defenders will be passed on to the new Class Teacher so they can continue to be accessed to support individual needs.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Moving to high school (i</a:t>
            </a:r>
            <a:r>
              <a:rPr lang="en-US" sz="1600" b="0" i="0" u="none" strike="noStrike" cap="none">
                <a:solidFill>
                  <a:schemeClr val="dk1"/>
                </a:solidFill>
                <a:latin typeface="Arial"/>
                <a:ea typeface="Arial"/>
                <a:cs typeface="Arial"/>
                <a:sym typeface="Arial"/>
              </a:rPr>
              <a:t>n Year 6):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Arial"/>
                <a:ea typeface="Arial"/>
                <a:cs typeface="Arial"/>
                <a:sym typeface="Arial"/>
              </a:rPr>
              <a:t>● The SENDCo will discuss the specific needs of your child with the SENDCo of the child’s high school.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Arial"/>
                <a:ea typeface="Arial"/>
                <a:cs typeface="Arial"/>
                <a:sym typeface="Arial"/>
              </a:rPr>
              <a:t>● A transition meeting will take place with the teachers from the new school.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Arial"/>
                <a:ea typeface="Arial"/>
                <a:cs typeface="Arial"/>
                <a:sym typeface="Arial"/>
              </a:rPr>
              <a:t>● Multi-agency meetings may be arranged to create a more detailed transition plan.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Arial"/>
                <a:ea typeface="Arial"/>
                <a:cs typeface="Arial"/>
                <a:sym typeface="Arial"/>
              </a:rPr>
              <a:t>● Activities will be planned and delivered relating to aspects of transition.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Arial"/>
                <a:ea typeface="Arial"/>
                <a:cs typeface="Arial"/>
                <a:sym typeface="Arial"/>
              </a:rPr>
              <a:t>● Where possible, your child will visit their new school on several occasions, and in some cases staff from the new school will visit your child in this school.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Arial"/>
                <a:ea typeface="Arial"/>
                <a:cs typeface="Arial"/>
                <a:sym typeface="Arial"/>
              </a:rPr>
              <a:t>● If your child would be helped by visual resources to support them to understand moving on, then a social story and/or transition book will be made for them.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Arial"/>
                <a:ea typeface="Arial"/>
                <a:cs typeface="Arial"/>
                <a:sym typeface="Arial"/>
              </a:rPr>
              <a:t>● Your involvement in this process will be crucial to support a successful move.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Arial"/>
                <a:ea typeface="Arial"/>
                <a:cs typeface="Arial"/>
                <a:sym typeface="Arial"/>
              </a:rPr>
              <a:t>● Where a child has an EHCP, with parents permission the SENDCo at the school the parents have applied to will be invited to the Annual Review meeting, which in Year 6 will take place before October half term. </a:t>
            </a:r>
            <a:endParaRPr sz="1400" b="0" i="0" u="none" strike="noStrike" cap="none">
              <a:solidFill>
                <a:srgbClr val="000000"/>
              </a:solidFill>
              <a:latin typeface="Arial"/>
              <a:ea typeface="Arial"/>
              <a:cs typeface="Arial"/>
              <a:sym typeface="Arial"/>
            </a:endParaRPr>
          </a:p>
        </p:txBody>
      </p:sp>
      <p:pic>
        <p:nvPicPr>
          <p:cNvPr id="284" name="Google Shape;284;p18" descr="Image result for high school clipart"/>
          <p:cNvPicPr preferRelativeResize="0"/>
          <p:nvPr/>
        </p:nvPicPr>
        <p:blipFill rotWithShape="1">
          <a:blip r:embed="rId5">
            <a:alphaModFix/>
          </a:blip>
          <a:srcRect/>
          <a:stretch/>
        </p:blipFill>
        <p:spPr>
          <a:xfrm>
            <a:off x="7567450" y="2863000"/>
            <a:ext cx="918900" cy="6025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19"/>
          <p:cNvSpPr txBox="1"/>
          <p:nvPr/>
        </p:nvSpPr>
        <p:spPr>
          <a:xfrm>
            <a:off x="4524939" y="1628800"/>
            <a:ext cx="184730"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endParaRPr sz="3600" b="0" i="0" u="none" strike="noStrike" cap="none">
              <a:solidFill>
                <a:schemeClr val="dk1"/>
              </a:solidFill>
              <a:latin typeface="Calibri"/>
              <a:ea typeface="Calibri"/>
              <a:cs typeface="Calibri"/>
              <a:sym typeface="Calibri"/>
            </a:endParaRPr>
          </a:p>
        </p:txBody>
      </p:sp>
      <p:sp>
        <p:nvSpPr>
          <p:cNvPr id="290" name="Google Shape;290;p19"/>
          <p:cNvSpPr/>
          <p:nvPr/>
        </p:nvSpPr>
        <p:spPr>
          <a:xfrm>
            <a:off x="179512" y="310416"/>
            <a:ext cx="5341399"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latin typeface="Calibri"/>
                <a:ea typeface="Calibri"/>
                <a:cs typeface="Calibri"/>
                <a:sym typeface="Calibri"/>
              </a:rPr>
              <a:t>How do we consult and involve parents?</a:t>
            </a:r>
            <a:endParaRPr sz="1400" b="0" i="0" u="none" strike="noStrike" cap="none">
              <a:solidFill>
                <a:srgbClr val="000000"/>
              </a:solidFill>
              <a:latin typeface="Arial"/>
              <a:ea typeface="Arial"/>
              <a:cs typeface="Arial"/>
              <a:sym typeface="Arial"/>
            </a:endParaRPr>
          </a:p>
        </p:txBody>
      </p:sp>
      <p:sp>
        <p:nvSpPr>
          <p:cNvPr id="291" name="Google Shape;291;p19">
            <a:hlinkClick r:id="rId3" action="ppaction://hlinksldjump"/>
          </p:cNvPr>
          <p:cNvSpPr txBox="1"/>
          <p:nvPr/>
        </p:nvSpPr>
        <p:spPr>
          <a:xfrm>
            <a:off x="7308304" y="6349970"/>
            <a:ext cx="1757982"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292" name="Google Shape;292;p19"/>
          <p:cNvPicPr preferRelativeResize="0"/>
          <p:nvPr/>
        </p:nvPicPr>
        <p:blipFill rotWithShape="1">
          <a:blip r:embed="rId4">
            <a:alphaModFix/>
          </a:blip>
          <a:srcRect/>
          <a:stretch/>
        </p:blipFill>
        <p:spPr>
          <a:xfrm>
            <a:off x="8207808" y="77838"/>
            <a:ext cx="906480" cy="926823"/>
          </a:xfrm>
          <a:prstGeom prst="rect">
            <a:avLst/>
          </a:prstGeom>
          <a:noFill/>
          <a:ln>
            <a:noFill/>
          </a:ln>
        </p:spPr>
      </p:pic>
      <p:sp>
        <p:nvSpPr>
          <p:cNvPr id="293" name="Google Shape;293;p19"/>
          <p:cNvSpPr/>
          <p:nvPr/>
        </p:nvSpPr>
        <p:spPr>
          <a:xfrm>
            <a:off x="179512" y="887418"/>
            <a:ext cx="8486937" cy="375487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If you have concerns about your child, you should speak to your child’s class teacher first. Depending on the outcomes of these discussions you may have a follow up meeting with the SENDCo. We will have an early discussion with the pupil and parents when identifying whether they need special educational provision. These conversations will make sure that: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Everyone develops a good understanding of the pupil’s areas of strength and difficulty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We take into account the parents’ concerns.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Everyone understands the agreed outcomes sought for the child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Everyone is clear on what the next steps are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We will formally notify parents when it is decided that a pupil will be added to the SEN register. Parents of all pupils, including those with SEN are also invited to parent consultation evenings. Parents will be involved in meetings with outside agencies or outcomes of these meetings will be shared with parents.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When targets are set for pupils with SEN, using the graduated approach, APDR cycle parents are consulted and involved, on a termly basis in setting and reviewing their child’s targets, which are noted on their One Page Profile.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94" name="Google Shape;294;p19" descr="Free Teacher Meeting Cliparts, Download Free Teacher Meeting Cliparts png  images, Free ClipArts on Clipart Library"/>
          <p:cNvPicPr preferRelativeResize="0"/>
          <p:nvPr/>
        </p:nvPicPr>
        <p:blipFill rotWithShape="1">
          <a:blip r:embed="rId5">
            <a:alphaModFix/>
          </a:blip>
          <a:srcRect/>
          <a:stretch/>
        </p:blipFill>
        <p:spPr>
          <a:xfrm>
            <a:off x="6588224" y="4780515"/>
            <a:ext cx="2178304" cy="1431232"/>
          </a:xfrm>
          <a:prstGeom prst="rect">
            <a:avLst/>
          </a:prstGeom>
          <a:noFill/>
          <a:ln>
            <a:noFill/>
          </a:ln>
        </p:spPr>
      </p:pic>
      <p:sp>
        <p:nvSpPr>
          <p:cNvPr id="295" name="Google Shape;295;p19"/>
          <p:cNvSpPr txBox="1"/>
          <p:nvPr/>
        </p:nvSpPr>
        <p:spPr>
          <a:xfrm>
            <a:off x="179512" y="4582870"/>
            <a:ext cx="6192688" cy="203132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sng" strike="noStrike" cap="none">
                <a:solidFill>
                  <a:srgbClr val="000000"/>
                </a:solidFill>
                <a:latin typeface="Arial"/>
                <a:ea typeface="Arial"/>
                <a:cs typeface="Arial"/>
                <a:sym typeface="Arial"/>
              </a:rPr>
              <a:t>Pupils with EHCPs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For pupil’s with an EHCP, parents are involved and consulted in the creation and review of small step termly targets which build on the outcomes within the EHCP. For each child with an EHCP parents are also invited to share their views through the ‘Family view form’ as part of the Annual Review process. The Annual Review meeting must focus on progress towards the outcomes laid out in the EHCP, whether they remain appropriate and what changes might be needed. Parents will be consulted throughout the meeting. </a:t>
            </a:r>
            <a:endParaRPr sz="1400" b="0" i="0" u="none" strike="noStrike" cap="none">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20"/>
          <p:cNvSpPr/>
          <p:nvPr/>
        </p:nvSpPr>
        <p:spPr>
          <a:xfrm>
            <a:off x="203350" y="457230"/>
            <a:ext cx="8784976" cy="83099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latin typeface="Calibri"/>
                <a:ea typeface="Calibri"/>
                <a:cs typeface="Calibri"/>
                <a:sym typeface="Calibri"/>
              </a:rPr>
              <a:t>How will the school evaluate the effectiveness of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latin typeface="Calibri"/>
                <a:ea typeface="Calibri"/>
                <a:cs typeface="Calibri"/>
                <a:sym typeface="Calibri"/>
              </a:rPr>
              <a:t>the provision for pupils with SEND?</a:t>
            </a:r>
            <a:endParaRPr sz="1400" b="0" i="0" u="none" strike="noStrike" cap="none">
              <a:solidFill>
                <a:srgbClr val="000000"/>
              </a:solidFill>
              <a:latin typeface="Arial"/>
              <a:ea typeface="Arial"/>
              <a:cs typeface="Arial"/>
              <a:sym typeface="Arial"/>
            </a:endParaRPr>
          </a:p>
        </p:txBody>
      </p:sp>
      <p:sp>
        <p:nvSpPr>
          <p:cNvPr id="302" name="Google Shape;302;p20"/>
          <p:cNvSpPr/>
          <p:nvPr/>
        </p:nvSpPr>
        <p:spPr>
          <a:xfrm>
            <a:off x="299443" y="1654399"/>
            <a:ext cx="8545114" cy="424731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We use a number of in-school measures to evaluate the effectiveness of provision for pupils with SEND. This includes: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 use of qualitative and quantitative data analysis to measure progress and achievement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 review of One Page Profiles 3x yearly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 use of assessment information/progress rates etc. pre- and post- interventions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 use of attainment and progress data for children with SEN across the school, which is part of whole school tracking of children’s progress in terms of National Curriculum levels of attainment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 The progress of children with an EHCP will be formally reviewed at an Annual Review with all adults involved with the child’s education.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 Regular book looks and lesson observations will be carried out by the Senior Management Team for all subjects across the curriculum to ensure that the needs of all children are met through appropriate differentiation, adaptations and inclusive practice.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 monitoring by SENDCo </a:t>
            </a:r>
            <a:endParaRPr sz="1400" b="0" i="0" u="none" strike="noStrike" cap="none">
              <a:solidFill>
                <a:srgbClr val="000000"/>
              </a:solidFill>
              <a:latin typeface="Arial"/>
              <a:ea typeface="Arial"/>
              <a:cs typeface="Arial"/>
              <a:sym typeface="Arial"/>
            </a:endParaRPr>
          </a:p>
        </p:txBody>
      </p:sp>
      <p:sp>
        <p:nvSpPr>
          <p:cNvPr id="303" name="Google Shape;303;p20">
            <a:hlinkClick r:id="rId3" action="ppaction://hlinksldjump"/>
          </p:cNvPr>
          <p:cNvSpPr txBox="1"/>
          <p:nvPr/>
        </p:nvSpPr>
        <p:spPr>
          <a:xfrm>
            <a:off x="7308304" y="6349970"/>
            <a:ext cx="1757982"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304" name="Google Shape;304;p20"/>
          <p:cNvPicPr preferRelativeResize="0"/>
          <p:nvPr/>
        </p:nvPicPr>
        <p:blipFill rotWithShape="1">
          <a:blip r:embed="rId4">
            <a:alphaModFix/>
          </a:blip>
          <a:srcRect/>
          <a:stretch/>
        </p:blipFill>
        <p:spPr>
          <a:xfrm>
            <a:off x="7634276" y="307300"/>
            <a:ext cx="1106038" cy="1130859"/>
          </a:xfrm>
          <a:prstGeom prst="rect">
            <a:avLst/>
          </a:prstGeom>
          <a:noFill/>
          <a:ln>
            <a:noFill/>
          </a:ln>
        </p:spPr>
      </p:pic>
      <p:pic>
        <p:nvPicPr>
          <p:cNvPr id="305" name="Google Shape;305;p20" descr="data clipart - Clip Art Library"/>
          <p:cNvPicPr preferRelativeResize="0"/>
          <p:nvPr/>
        </p:nvPicPr>
        <p:blipFill rotWithShape="1">
          <a:blip r:embed="rId5">
            <a:alphaModFix/>
          </a:blip>
          <a:srcRect/>
          <a:stretch/>
        </p:blipFill>
        <p:spPr>
          <a:xfrm>
            <a:off x="6300192" y="5579031"/>
            <a:ext cx="919560" cy="124722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Google Shape;310;p21"/>
          <p:cNvSpPr txBox="1"/>
          <p:nvPr/>
        </p:nvSpPr>
        <p:spPr>
          <a:xfrm>
            <a:off x="4524939" y="1628800"/>
            <a:ext cx="184730"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endParaRPr sz="3600" b="0" i="0" u="none" strike="noStrike" cap="none">
              <a:solidFill>
                <a:schemeClr val="dk1"/>
              </a:solidFill>
              <a:latin typeface="Calibri"/>
              <a:ea typeface="Calibri"/>
              <a:cs typeface="Calibri"/>
              <a:sym typeface="Calibri"/>
            </a:endParaRPr>
          </a:p>
        </p:txBody>
      </p:sp>
      <p:sp>
        <p:nvSpPr>
          <p:cNvPr id="311" name="Google Shape;311;p21"/>
          <p:cNvSpPr/>
          <p:nvPr/>
        </p:nvSpPr>
        <p:spPr>
          <a:xfrm>
            <a:off x="204459" y="238293"/>
            <a:ext cx="8640960" cy="83099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latin typeface="Calibri"/>
                <a:ea typeface="Calibri"/>
                <a:cs typeface="Calibri"/>
                <a:sym typeface="Calibri"/>
              </a:rPr>
              <a:t>What if I am not happy with a decision or what is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latin typeface="Calibri"/>
                <a:ea typeface="Calibri"/>
                <a:cs typeface="Calibri"/>
                <a:sym typeface="Calibri"/>
              </a:rPr>
              <a:t>happening for my child? </a:t>
            </a:r>
            <a:endParaRPr sz="1400" b="0" i="0" u="none" strike="noStrike" cap="none">
              <a:solidFill>
                <a:srgbClr val="000000"/>
              </a:solidFill>
              <a:latin typeface="Arial"/>
              <a:ea typeface="Arial"/>
              <a:cs typeface="Arial"/>
              <a:sym typeface="Arial"/>
            </a:endParaRPr>
          </a:p>
        </p:txBody>
      </p:sp>
      <p:sp>
        <p:nvSpPr>
          <p:cNvPr id="312" name="Google Shape;312;p21"/>
          <p:cNvSpPr/>
          <p:nvPr/>
        </p:nvSpPr>
        <p:spPr>
          <a:xfrm>
            <a:off x="215516" y="1231811"/>
            <a:ext cx="8712968" cy="507831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At St. Margaret’s, we take any complaints very seriously and will always strive to do our best to resolve them. This is best achieved through open and honest meetings involving all relevant parties and where necessary, independent support.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Where parents have concerns please speak to your child’s class teacher in the first instance.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The SENDIASS service can help, either by supporting parents at meetings or informing them of any further course of action that they can take.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They can be contacted via the telephone helpline on (01473) 256210 or </a:t>
            </a:r>
            <a:r>
              <a:rPr lang="en-US" sz="1800" b="0" i="0" u="sng" strike="noStrike" cap="none">
                <a:solidFill>
                  <a:schemeClr val="dk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enquires@suffolksendiass.co.uk</a:t>
            </a:r>
            <a:r>
              <a:rPr lang="en-US" sz="1800" b="0" i="0" u="none" strike="noStrike" cap="none">
                <a:solidFill>
                  <a:schemeClr val="dk1"/>
                </a:solidFill>
                <a:latin typeface="Calibri"/>
                <a:ea typeface="Calibri"/>
                <a:cs typeface="Calibri"/>
                <a:sym typeface="Calibri"/>
              </a:rPr>
              <a:t> or via following the link below:</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sng" strike="noStrike" cap="none">
                <a:solidFill>
                  <a:schemeClr val="dk1"/>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https://www.suffolksendiass.co.uk/</a:t>
            </a:r>
            <a:r>
              <a:rPr lang="en-US" sz="1800" b="0" i="0" u="none" strike="noStrike" cap="none">
                <a:solidFill>
                  <a:schemeClr val="dk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Click the picture for a video explanation of what SENDIASS does</a:t>
            </a:r>
            <a:r>
              <a:rPr lang="en-US" sz="1800" b="0" i="0" u="none" strike="noStrike" cap="none">
                <a:solidFill>
                  <a:schemeClr val="dk1"/>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US" sz="1800" b="1" i="0" u="sng" strike="noStrike" cap="none">
                <a:solidFill>
                  <a:schemeClr val="dk1"/>
                </a:solidFill>
                <a:latin typeface="Calibri"/>
                <a:ea typeface="Calibri"/>
                <a:cs typeface="Calibri"/>
                <a:sym typeface="Calibri"/>
              </a:rPr>
              <a:t>Complaints procedure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The school has a complaints procedure which applies to complaints about SEND provision. Arrangements for handling complaints from parents of children with special educational needs (SEN) about the school’s support are within the Complaints procedure which can be found on the school website. Such complaints should first be made to the SENDCo, they will then be referred to the complaints policy. </a:t>
            </a:r>
            <a:endParaRPr sz="1800" b="0" i="0" u="none" strike="noStrike" cap="none">
              <a:solidFill>
                <a:schemeClr val="dk1"/>
              </a:solidFill>
              <a:latin typeface="Calibri"/>
              <a:ea typeface="Calibri"/>
              <a:cs typeface="Calibri"/>
              <a:sym typeface="Calibri"/>
            </a:endParaRPr>
          </a:p>
        </p:txBody>
      </p:sp>
      <p:sp>
        <p:nvSpPr>
          <p:cNvPr id="313" name="Google Shape;313;p21">
            <a:hlinkClick r:id="rId5" action="ppaction://hlinksldjump"/>
          </p:cNvPr>
          <p:cNvSpPr txBox="1"/>
          <p:nvPr/>
        </p:nvSpPr>
        <p:spPr>
          <a:xfrm>
            <a:off x="7308304" y="6349970"/>
            <a:ext cx="1757982"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314" name="Google Shape;314;p21"/>
          <p:cNvPicPr preferRelativeResize="0"/>
          <p:nvPr/>
        </p:nvPicPr>
        <p:blipFill rotWithShape="1">
          <a:blip r:embed="rId6">
            <a:alphaModFix/>
          </a:blip>
          <a:srcRect/>
          <a:stretch/>
        </p:blipFill>
        <p:spPr>
          <a:xfrm>
            <a:off x="7524328" y="110716"/>
            <a:ext cx="1106038" cy="1130859"/>
          </a:xfrm>
          <a:prstGeom prst="rect">
            <a:avLst/>
          </a:prstGeom>
          <a:noFill/>
          <a:ln>
            <a:noFill/>
          </a:ln>
        </p:spPr>
      </p:pic>
      <p:pic>
        <p:nvPicPr>
          <p:cNvPr id="315" name="Google Shape;315;p21">
            <a:hlinkClick r:id="rId7"/>
          </p:cNvPr>
          <p:cNvPicPr preferRelativeResize="0"/>
          <p:nvPr/>
        </p:nvPicPr>
        <p:blipFill rotWithShape="1">
          <a:blip r:embed="rId8">
            <a:alphaModFix/>
          </a:blip>
          <a:srcRect l="7386" t="20468" r="77672" b="68703"/>
          <a:stretch/>
        </p:blipFill>
        <p:spPr>
          <a:xfrm>
            <a:off x="6686150" y="3735908"/>
            <a:ext cx="1944216" cy="792088"/>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22"/>
          <p:cNvSpPr txBox="1"/>
          <p:nvPr/>
        </p:nvSpPr>
        <p:spPr>
          <a:xfrm>
            <a:off x="107504" y="549762"/>
            <a:ext cx="6948264"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latin typeface="Calibri"/>
                <a:ea typeface="Calibri"/>
                <a:cs typeface="Calibri"/>
                <a:sym typeface="Calibri"/>
              </a:rPr>
              <a:t>Click on the picture to access the Suffolk Local Offer </a:t>
            </a:r>
            <a:endParaRPr sz="2400" b="1" i="0" u="none" strike="noStrike" cap="none">
              <a:solidFill>
                <a:schemeClr val="dk1"/>
              </a:solidFill>
              <a:latin typeface="Calibri"/>
              <a:ea typeface="Calibri"/>
              <a:cs typeface="Calibri"/>
              <a:sym typeface="Calibri"/>
            </a:endParaRPr>
          </a:p>
        </p:txBody>
      </p:sp>
      <p:sp>
        <p:nvSpPr>
          <p:cNvPr id="321" name="Google Shape;321;p22">
            <a:hlinkClick r:id="rId3" action="ppaction://hlinksldjump"/>
          </p:cNvPr>
          <p:cNvSpPr txBox="1"/>
          <p:nvPr/>
        </p:nvSpPr>
        <p:spPr>
          <a:xfrm>
            <a:off x="7308304" y="6349970"/>
            <a:ext cx="1757982"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Return to Menu </a:t>
            </a:r>
            <a:endParaRPr sz="1400" b="0" i="0" u="none" strike="noStrike" cap="none">
              <a:solidFill>
                <a:srgbClr val="000000"/>
              </a:solidFill>
              <a:latin typeface="Arial"/>
              <a:ea typeface="Arial"/>
              <a:cs typeface="Arial"/>
              <a:sym typeface="Arial"/>
            </a:endParaRPr>
          </a:p>
        </p:txBody>
      </p:sp>
      <p:pic>
        <p:nvPicPr>
          <p:cNvPr id="322" name="Google Shape;322;p22"/>
          <p:cNvPicPr preferRelativeResize="0"/>
          <p:nvPr/>
        </p:nvPicPr>
        <p:blipFill rotWithShape="1">
          <a:blip r:embed="rId4">
            <a:alphaModFix/>
          </a:blip>
          <a:srcRect/>
          <a:stretch/>
        </p:blipFill>
        <p:spPr>
          <a:xfrm>
            <a:off x="7632511" y="213618"/>
            <a:ext cx="1109568" cy="1133954"/>
          </a:xfrm>
          <a:prstGeom prst="rect">
            <a:avLst/>
          </a:prstGeom>
          <a:noFill/>
          <a:ln>
            <a:noFill/>
          </a:ln>
        </p:spPr>
      </p:pic>
      <p:pic>
        <p:nvPicPr>
          <p:cNvPr id="323" name="Google Shape;323;p22">
            <a:hlinkClick r:id="rId5"/>
          </p:cNvPr>
          <p:cNvPicPr preferRelativeResize="0"/>
          <p:nvPr/>
        </p:nvPicPr>
        <p:blipFill rotWithShape="1">
          <a:blip r:embed="rId6">
            <a:alphaModFix/>
          </a:blip>
          <a:srcRect/>
          <a:stretch/>
        </p:blipFill>
        <p:spPr>
          <a:xfrm>
            <a:off x="251679" y="1772816"/>
            <a:ext cx="8640642" cy="2736304"/>
          </a:xfrm>
          <a:prstGeom prst="rect">
            <a:avLst/>
          </a:prstGeom>
          <a:noFill/>
          <a:ln w="9525" cap="flat" cmpd="sng">
            <a:solidFill>
              <a:schemeClr val="dk1"/>
            </a:solidFill>
            <a:prstDash val="solid"/>
            <a:round/>
            <a:headEnd type="none" w="sm" len="sm"/>
            <a:tailEnd type="none" w="sm" len="sm"/>
          </a:ln>
        </p:spPr>
      </p:pic>
      <p:pic>
        <p:nvPicPr>
          <p:cNvPr id="324" name="Google Shape;324;p22" descr="Suffolk County Council - YouTube"/>
          <p:cNvPicPr preferRelativeResize="0"/>
          <p:nvPr/>
        </p:nvPicPr>
        <p:blipFill rotWithShape="1">
          <a:blip r:embed="rId7">
            <a:alphaModFix/>
          </a:blip>
          <a:srcRect/>
          <a:stretch/>
        </p:blipFill>
        <p:spPr>
          <a:xfrm>
            <a:off x="3563888" y="4797152"/>
            <a:ext cx="1844824" cy="1844824"/>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3849</Words>
  <Application>Microsoft Office PowerPoint</Application>
  <PresentationFormat>On-screen Show (4:3)</PresentationFormat>
  <Paragraphs>285</Paragraphs>
  <Slides>22</Slides>
  <Notes>22</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0</vt:i4>
      </vt:variant>
      <vt:variant>
        <vt:lpstr>Slide Titles</vt:lpstr>
      </vt:variant>
      <vt:variant>
        <vt:i4>22</vt:i4>
      </vt:variant>
    </vt:vector>
  </HeadingPairs>
  <TitlesOfParts>
    <vt:vector size="25" baseType="lpstr">
      <vt:lpstr>Arial</vt:lpstr>
      <vt:lpstr>Calibri</vt:lpstr>
      <vt:lpstr>Office Theme</vt:lpstr>
      <vt:lpstr>   SEN Information Report 2025 - 2026</vt:lpstr>
      <vt:lpstr>SEN information Report 2025 -2026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SEN Information Report 2025 - 2026</dc:title>
  <dc:creator>Owner</dc:creator>
  <cp:lastModifiedBy>Darren Gates</cp:lastModifiedBy>
  <cp:revision>1</cp:revision>
  <dcterms:created xsi:type="dcterms:W3CDTF">2016-05-15T20:40:46Z</dcterms:created>
  <dcterms:modified xsi:type="dcterms:W3CDTF">2026-02-25T10:27:24Z</dcterms:modified>
</cp:coreProperties>
</file>