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4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Quattrocento Sans" panose="020B0604020202020204" charset="0"/>
      <p:regular r:id="rId29"/>
      <p:bold r:id="rId30"/>
      <p:italic r:id="rId31"/>
      <p:boldItalic r:id="rId32"/>
    </p:embeddedFont>
    <p:embeddedFont>
      <p:font typeface="Verdana" panose="020B0604030504040204" pitchFamily="34" charset="0"/>
      <p:regular r:id="rId33"/>
      <p:bold r:id="rId34"/>
      <p:italic r:id="rId35"/>
      <p:boldItalic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8" roundtripDataSignature="AMtx7mi511pTUhz5JhysmlnwdLCcXQZUq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351AE47-67E1-4206-B6ED-448A866B3951}">
  <a:tblStyle styleId="{4351AE47-67E1-4206-B6ED-448A866B3951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5" name="Google Shape;9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1" name="Google Shape;11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9" name="Google Shape;11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6" name="Google Shape;12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4" name="Google Shape;13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3" name="Google Shape;14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2" name="Google Shape;15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3" name="Google Shape;163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2" name="Google Shape;17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Mr L</a:t>
            </a:r>
            <a:endParaRPr/>
          </a:p>
        </p:txBody>
      </p:sp>
      <p:sp>
        <p:nvSpPr>
          <p:cNvPr id="179" name="Google Shape;17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Mr L</a:t>
            </a:r>
            <a:endParaRPr/>
          </a:p>
        </p:txBody>
      </p:sp>
      <p:sp>
        <p:nvSpPr>
          <p:cNvPr id="186" name="Google Shape;18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Mr L </a:t>
            </a:r>
            <a:endParaRPr/>
          </a:p>
        </p:txBody>
      </p:sp>
      <p:sp>
        <p:nvSpPr>
          <p:cNvPr id="200" name="Google Shape;200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7" name="Google Shape;20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3" name="Google Shape;213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1e3b5da36ad_1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9" name="Google Shape;219;g1e3b5da36ad_1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1e3b5da36ad_1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6" name="Google Shape;226;g1e3b5da36ad_1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33" name="Google Shape;233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40" name="Google Shape;240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47" name="Google Shape;247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54" name="Google Shape;254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2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4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4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2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2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2" name="Google Shape;32;p2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3" name="Google Shape;33;p2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2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2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2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2" name="Google Shape;42;p2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2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3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3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3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3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3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3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subTitle" idx="1"/>
          </p:nvPr>
        </p:nvSpPr>
        <p:spPr>
          <a:xfrm>
            <a:off x="1187624" y="3537012"/>
            <a:ext cx="6832848" cy="3096344"/>
          </a:xfrm>
          <a:prstGeom prst="rect">
            <a:avLst/>
          </a:prstGeom>
          <a:solidFill>
            <a:srgbClr val="92CCDC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None/>
            </a:pPr>
            <a:r>
              <a:rPr lang="en-GB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New Parents’ Meeting</a:t>
            </a:r>
            <a:endParaRPr dirty="0"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lvl="0" indent="0" algn="ctr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002060"/>
              </a:buClr>
              <a:buSzPts val="3200"/>
              <a:buNone/>
            </a:pPr>
            <a:r>
              <a:rPr lang="en-GB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2025 – 2026</a:t>
            </a:r>
            <a:endParaRPr dirty="0"/>
          </a:p>
        </p:txBody>
      </p:sp>
      <p:sp>
        <p:nvSpPr>
          <p:cNvPr id="85" name="Google Shape;85;p1"/>
          <p:cNvSpPr>
            <a:spLocks noGrp="1"/>
          </p:cNvSpPr>
          <p:nvPr>
            <p:ph type="ctrTitle"/>
          </p:nvPr>
        </p:nvSpPr>
        <p:spPr>
          <a:xfrm>
            <a:off x="755650" y="476250"/>
            <a:ext cx="7772400" cy="2664718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Arial Rounded"/>
              <a:buNone/>
            </a:pPr>
            <a:r>
              <a:rPr lang="en-GB" b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Welcome to </a:t>
            </a:r>
            <a:br>
              <a:rPr lang="en-GB" b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lang="en-GB" b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St. Margaret’s School</a:t>
            </a:r>
            <a:endParaRPr/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5891" y="4797152"/>
            <a:ext cx="6471918" cy="14572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Arial Rounded"/>
              <a:buNone/>
            </a:pPr>
            <a:r>
              <a:rPr lang="en-GB" b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Introductions</a:t>
            </a:r>
            <a:endParaRPr/>
          </a:p>
        </p:txBody>
      </p:sp>
      <p:sp>
        <p:nvSpPr>
          <p:cNvPr id="98" name="Google Shape;98;p2"/>
          <p:cNvSpPr>
            <a:spLocks noGrp="1"/>
          </p:cNvSpPr>
          <p:nvPr>
            <p:ph type="body" idx="1"/>
          </p:nvPr>
        </p:nvSpPr>
        <p:spPr>
          <a:xfrm>
            <a:off x="457200" y="1503452"/>
            <a:ext cx="8106181" cy="507991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342900" lvl="0" indent="-3302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000"/>
              <a:buChar char="•"/>
            </a:pPr>
            <a:r>
              <a:rPr lang="en-GB" sz="3000" b="1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Headteacher – </a:t>
            </a:r>
            <a:r>
              <a:rPr lang="en-GB" sz="3000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Revd J Gunn</a:t>
            </a:r>
            <a:endParaRPr sz="3000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lvl="0" indent="-3302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000"/>
              <a:buFont typeface="Arial Rounded"/>
              <a:buChar char="•"/>
            </a:pPr>
            <a:r>
              <a:rPr lang="en-GB" sz="3000" b="1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Deputy Headteacher</a:t>
            </a:r>
            <a:r>
              <a:rPr lang="en-GB" sz="3000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 - Mrs S </a:t>
            </a:r>
            <a:r>
              <a:rPr lang="en-GB" sz="3000" dirty="0" err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Cashen</a:t>
            </a:r>
            <a:endParaRPr sz="3000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lvl="0" indent="-330200" algn="l" rtl="0">
              <a:lnSpc>
                <a:spcPct val="105000"/>
              </a:lnSpc>
              <a:spcBef>
                <a:spcPts val="640"/>
              </a:spcBef>
              <a:spcAft>
                <a:spcPts val="0"/>
              </a:spcAft>
              <a:buClr>
                <a:srgbClr val="002060"/>
              </a:buClr>
              <a:buSzPts val="3000"/>
              <a:buFont typeface="Arial Rounded"/>
              <a:buChar char="•"/>
            </a:pPr>
            <a:r>
              <a:rPr lang="en-GB" sz="3000" b="1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AHT/Early Years Lead + Puffins Teacher - </a:t>
            </a:r>
            <a:r>
              <a:rPr lang="en-GB" sz="3000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Mrs F Maudsley</a:t>
            </a:r>
            <a:endParaRPr sz="3000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lvl="0" indent="-330200" algn="l" rtl="0">
              <a:lnSpc>
                <a:spcPct val="105000"/>
              </a:lnSpc>
              <a:spcBef>
                <a:spcPts val="640"/>
              </a:spcBef>
              <a:spcAft>
                <a:spcPts val="0"/>
              </a:spcAft>
              <a:buClr>
                <a:srgbClr val="002060"/>
              </a:buClr>
              <a:buSzPts val="3000"/>
              <a:buChar char="•"/>
            </a:pPr>
            <a:r>
              <a:rPr lang="en-GB" sz="3000" b="1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Penguins Class Teacher – </a:t>
            </a:r>
          </a:p>
          <a:p>
            <a:pPr marL="342900" lvl="0" indent="-330200" algn="l" rtl="0">
              <a:lnSpc>
                <a:spcPct val="105000"/>
              </a:lnSpc>
              <a:spcBef>
                <a:spcPts val="640"/>
              </a:spcBef>
              <a:spcAft>
                <a:spcPts val="0"/>
              </a:spcAft>
              <a:buClr>
                <a:srgbClr val="002060"/>
              </a:buClr>
              <a:buSzPts val="3000"/>
              <a:buChar char="•"/>
            </a:pPr>
            <a:r>
              <a:rPr lang="en-GB" sz="3000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Mr J </a:t>
            </a:r>
            <a:r>
              <a:rPr lang="en-GB" sz="3000" dirty="0" err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Luetchford</a:t>
            </a:r>
            <a:endParaRPr sz="3000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"/>
          <p:cNvSpPr>
            <a:spLocks noGrp="1"/>
          </p:cNvSpPr>
          <p:nvPr>
            <p:ph type="title"/>
          </p:nvPr>
        </p:nvSpPr>
        <p:spPr>
          <a:xfrm>
            <a:off x="457200" y="274638"/>
            <a:ext cx="4043363" cy="1143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Arial Rounded"/>
              <a:buNone/>
            </a:pPr>
            <a:r>
              <a:rPr lang="en-GB" sz="4200" b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Penguins</a:t>
            </a:r>
            <a:endParaRPr sz="4200"/>
          </a:p>
        </p:txBody>
      </p:sp>
      <p:sp>
        <p:nvSpPr>
          <p:cNvPr id="104" name="Google Shape;104;p3"/>
          <p:cNvSpPr/>
          <p:nvPr/>
        </p:nvSpPr>
        <p:spPr>
          <a:xfrm>
            <a:off x="4851713" y="308344"/>
            <a:ext cx="4114800" cy="1143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Arial Rounded"/>
              <a:buNone/>
            </a:pPr>
            <a:r>
              <a:rPr lang="en-GB" sz="4200" b="1" i="0" u="none" strike="noStrike" cap="none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Puffins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106481" cy="4997152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Char char="•"/>
            </a:pPr>
            <a:r>
              <a:rPr lang="en-GB" sz="2800" b="1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Class Teacher:</a:t>
            </a:r>
            <a:endParaRPr sz="2800" dirty="0"/>
          </a:p>
          <a:p>
            <a:pPr marL="0" lvl="0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02060"/>
              </a:buClr>
              <a:buSzPts val="2800"/>
              <a:buNone/>
            </a:pPr>
            <a:r>
              <a:rPr lang="en-GB" sz="2800" b="1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Mr J </a:t>
            </a:r>
            <a:r>
              <a:rPr lang="en-GB" sz="2800" b="1" dirty="0" err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Luetchford</a:t>
            </a:r>
            <a:endParaRPr sz="2800" b="1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lvl="0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02060"/>
              </a:buClr>
              <a:buSzPts val="2800"/>
              <a:buNone/>
            </a:pPr>
            <a:endParaRPr sz="2800" b="1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457200" lvl="0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Arial Rounded"/>
              <a:buChar char="•"/>
            </a:pPr>
            <a:r>
              <a:rPr lang="en-GB" sz="2800" b="1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Teaching Assistants</a:t>
            </a:r>
            <a:endParaRPr sz="2400" b="1" dirty="0">
              <a:solidFill>
                <a:srgbClr val="7030A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lvl="0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sz="2800" b="1" dirty="0">
              <a:solidFill>
                <a:srgbClr val="7030A0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106" name="Google Shape;106;p3"/>
          <p:cNvSpPr/>
          <p:nvPr/>
        </p:nvSpPr>
        <p:spPr>
          <a:xfrm>
            <a:off x="4860032" y="1605249"/>
            <a:ext cx="4106481" cy="4992103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Arial"/>
              <a:buChar char="•"/>
            </a:pPr>
            <a:r>
              <a:rPr lang="en-GB" sz="2800" b="1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Class Teacher: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800" b="1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Mrs F Maudsley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800" b="1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(3.5 days)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Arial Rounded"/>
              <a:buChar char="•"/>
            </a:pPr>
            <a:r>
              <a:rPr lang="en-GB" sz="2800" b="1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 Teaching Assistants</a:t>
            </a:r>
            <a:endParaRPr sz="2800" b="1" i="0" u="none" strike="noStrike" cap="none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endParaRPr sz="2800" b="1" i="0" u="none" strike="noStrike" cap="none" dirty="0">
              <a:solidFill>
                <a:srgbClr val="7030A0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Arial Rounded"/>
              <a:buNone/>
            </a:pPr>
            <a:r>
              <a:rPr lang="en-GB" b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Early Years Curriculum</a:t>
            </a:r>
            <a:endParaRPr/>
          </a:p>
        </p:txBody>
      </p:sp>
      <p:pic>
        <p:nvPicPr>
          <p:cNvPr id="114" name="Google Shape;114;p4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6516216" y="4365104"/>
            <a:ext cx="1743075" cy="1676400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4"/>
          <p:cNvSpPr/>
          <p:nvPr/>
        </p:nvSpPr>
        <p:spPr>
          <a:xfrm>
            <a:off x="457200" y="1600200"/>
            <a:ext cx="8435280" cy="4997152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960"/>
              <a:buFont typeface="Arial"/>
              <a:buChar char="•"/>
            </a:pPr>
            <a:r>
              <a:rPr lang="en-GB" sz="2960" b="0" i="0" u="none" strike="noStrike" cap="none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Acquiring new knowledge and demonstrating their understanding through </a:t>
            </a:r>
            <a:r>
              <a:rPr lang="en-GB" sz="2960" b="1" i="0" u="none" strike="noStrike" cap="none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7 areas of learning</a:t>
            </a:r>
            <a:r>
              <a:rPr lang="en-GB" sz="2960" b="0" i="0" u="none" strike="noStrike" cap="none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. </a:t>
            </a:r>
            <a:endParaRPr sz="2960" b="0" i="0" u="none" strike="noStrike" cap="none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45720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60"/>
              <a:buFont typeface="Arial"/>
              <a:buNone/>
            </a:pPr>
            <a:endParaRPr sz="2960" b="0" i="0" u="none" strike="noStrike" cap="none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960"/>
              <a:buFont typeface="Arial Rounded"/>
              <a:buChar char="•"/>
            </a:pPr>
            <a:r>
              <a:rPr lang="en-GB" sz="2960" b="0" i="0" u="none" strike="noStrike" cap="none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All are vital and inter-connected. </a:t>
            </a:r>
            <a:endParaRPr sz="2960" b="1" i="1" u="none" strike="noStrike" cap="none">
              <a:solidFill>
                <a:srgbClr val="00206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1600200" marR="0" lvl="3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50"/>
              <a:buFont typeface="Arial Rounded"/>
              <a:buChar char="–"/>
            </a:pPr>
            <a:r>
              <a:rPr lang="en-GB" sz="1850" b="1" i="1" u="none" strike="noStrike" cap="none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P</a:t>
            </a:r>
            <a:r>
              <a:rPr lang="en-GB" sz="2150" b="1" i="1" u="none" strike="noStrike" cap="none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ersonal, Social and Emotional Development</a:t>
            </a:r>
            <a:endParaRPr sz="1700" b="0" i="0" u="none" strike="noStrike" cap="none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1600200" marR="0" lvl="3" indent="-2476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150"/>
              <a:buFont typeface="Arial Rounded"/>
              <a:buChar char="–"/>
            </a:pPr>
            <a:r>
              <a:rPr lang="en-GB" sz="2150" b="1" i="1" u="none" strike="noStrike" cap="none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Communication and Language</a:t>
            </a:r>
            <a:endParaRPr sz="1700" b="0" i="0" u="none" strike="noStrike" cap="none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1600200" marR="0" lvl="3" indent="-2476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150"/>
              <a:buFont typeface="Arial Rounded"/>
              <a:buChar char="–"/>
            </a:pPr>
            <a:r>
              <a:rPr lang="en-GB" sz="2150" b="1" i="1" u="none" strike="noStrike" cap="none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Physical Development</a:t>
            </a:r>
            <a:endParaRPr sz="1700" b="0" i="0" u="none" strike="noStrike" cap="none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1600200" marR="0" lvl="3" indent="-2476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150"/>
              <a:buFont typeface="Arial Rounded"/>
              <a:buChar char="–"/>
            </a:pPr>
            <a:r>
              <a:rPr lang="en-GB" sz="2150" b="1" i="1" u="none" strike="noStrike" cap="none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Literacy</a:t>
            </a:r>
            <a:endParaRPr sz="1700" b="0" i="0" u="none" strike="noStrike" cap="none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1600200" marR="0" lvl="3" indent="-2476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150"/>
              <a:buFont typeface="Arial Rounded"/>
              <a:buChar char="–"/>
            </a:pPr>
            <a:r>
              <a:rPr lang="en-GB" sz="2150" b="1" i="1" u="none" strike="noStrike" cap="none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Maths</a:t>
            </a:r>
            <a:endParaRPr sz="1700" b="0" i="0" u="none" strike="noStrike" cap="none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1600200" marR="0" lvl="3" indent="-2476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150"/>
              <a:buFont typeface="Arial Rounded"/>
              <a:buChar char="–"/>
            </a:pPr>
            <a:r>
              <a:rPr lang="en-GB" sz="2150" b="1" i="1" u="none" strike="noStrike" cap="none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Understanding the World</a:t>
            </a:r>
            <a:endParaRPr sz="1700" b="0" i="0" u="none" strike="noStrike" cap="none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1600200" marR="0" lvl="3" indent="-2476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150"/>
              <a:buFont typeface="Arial Rounded"/>
              <a:buChar char="–"/>
            </a:pPr>
            <a:r>
              <a:rPr lang="en-GB" sz="2150" b="1" i="1" u="none" strike="noStrike" cap="none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Expressive Arts and Design</a:t>
            </a:r>
            <a:endParaRPr sz="1700" b="0" i="0" u="none" strike="noStrike" cap="none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pic>
        <p:nvPicPr>
          <p:cNvPr id="116" name="Google Shape;116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94124" y="4667068"/>
            <a:ext cx="1429094" cy="13744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5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06916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Arial"/>
              <a:buChar char="•"/>
            </a:pPr>
            <a:r>
              <a:rPr lang="en-GB" sz="3200" b="1" i="0" u="none" strike="noStrike" cap="none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This area includes Self-Regulation, Managing Self and Building Relationships </a:t>
            </a:r>
            <a:endParaRPr/>
          </a:p>
          <a:p>
            <a:pPr marL="3429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0" u="none" strike="noStrike" cap="none">
              <a:solidFill>
                <a:srgbClr val="7030A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0" u="none" strike="noStrike" cap="none">
              <a:solidFill>
                <a:srgbClr val="7030A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0" u="none" strike="noStrike" cap="none">
              <a:solidFill>
                <a:srgbClr val="7030A0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122" name="Google Shape;122;p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959"/>
              <a:buFont typeface="Arial Rounded"/>
              <a:buNone/>
            </a:pPr>
            <a:r>
              <a:rPr lang="en-GB" sz="3563" b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Personal, Social and Emotional Development</a:t>
            </a:r>
            <a:endParaRPr sz="3959"/>
          </a:p>
        </p:txBody>
      </p:sp>
      <p:pic>
        <p:nvPicPr>
          <p:cNvPr id="123" name="Google Shape;123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36148" y="3217972"/>
            <a:ext cx="3101883" cy="23042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6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959"/>
              <a:buFont typeface="Arial Rounded"/>
              <a:buNone/>
            </a:pPr>
            <a:r>
              <a:rPr lang="en-GB" sz="3959" b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Communication and Language</a:t>
            </a:r>
            <a:endParaRPr/>
          </a:p>
        </p:txBody>
      </p:sp>
      <p:sp>
        <p:nvSpPr>
          <p:cNvPr id="129" name="Google Shape;129;p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Arial"/>
              <a:buChar char="•"/>
            </a:pPr>
            <a:r>
              <a:rPr lang="en-GB" sz="3200" b="1" i="0" u="none" strike="noStrike" cap="none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This area includes Listening, Attention and Understanding, and Speaking.  </a:t>
            </a:r>
            <a:endParaRPr/>
          </a:p>
          <a:p>
            <a:pPr marL="3429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0" u="none" strike="noStrike" cap="none">
              <a:solidFill>
                <a:srgbClr val="7030A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0" u="none" strike="noStrike" cap="none">
              <a:solidFill>
                <a:srgbClr val="7030A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0" u="none" strike="noStrike" cap="none">
              <a:solidFill>
                <a:srgbClr val="7030A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0" u="none" strike="noStrike" cap="none">
              <a:solidFill>
                <a:srgbClr val="7030A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0" u="none" strike="noStrike" cap="none">
              <a:solidFill>
                <a:srgbClr val="7030A0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pic>
        <p:nvPicPr>
          <p:cNvPr id="130" name="Google Shape;130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59632" y="3791327"/>
            <a:ext cx="3209925" cy="142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236056" y="3466147"/>
            <a:ext cx="2992363" cy="20791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7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Arial Rounded"/>
              <a:buNone/>
            </a:pPr>
            <a:r>
              <a:rPr lang="en-GB" b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Physical Development</a:t>
            </a:r>
            <a:endParaRPr/>
          </a:p>
        </p:txBody>
      </p:sp>
      <p:sp>
        <p:nvSpPr>
          <p:cNvPr id="137" name="Google Shape;137;p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997152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Arial"/>
              <a:buChar char="•"/>
            </a:pPr>
            <a:r>
              <a:rPr lang="en-GB" sz="3200" b="1" i="0" u="none" strike="noStrike" cap="none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This area includes Gross Motor Skills and Fine Motor Skills. 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1" u="none" strike="noStrike" cap="none">
              <a:solidFill>
                <a:srgbClr val="7030A0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1" u="none" strike="noStrike" cap="none">
              <a:solidFill>
                <a:srgbClr val="7030A0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1" u="none" strike="noStrike" cap="none">
              <a:solidFill>
                <a:srgbClr val="7030A0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1" u="none" strike="noStrike" cap="none">
              <a:solidFill>
                <a:srgbClr val="7030A0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pic>
        <p:nvPicPr>
          <p:cNvPr id="138" name="Google Shape;138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852" y="4041576"/>
            <a:ext cx="2255180" cy="1584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59684" y="4041576"/>
            <a:ext cx="1824631" cy="1584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40383" y="4041576"/>
            <a:ext cx="1896210" cy="15841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8"/>
          <p:cNvSpPr/>
          <p:nvPr/>
        </p:nvSpPr>
        <p:spPr>
          <a:xfrm>
            <a:off x="523512" y="1516246"/>
            <a:ext cx="8229600" cy="4525963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Arial"/>
              <a:buChar char="•"/>
            </a:pPr>
            <a:r>
              <a:rPr lang="en-GB" sz="3200" b="1" i="0" u="none" strike="noStrike" cap="none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This area includes Comprehension, Word Reading and Writing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1" u="none" strike="noStrike" cap="none">
              <a:solidFill>
                <a:srgbClr val="7030A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1" u="none" strike="noStrike" cap="none">
              <a:solidFill>
                <a:srgbClr val="7030A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1" u="none" strike="noStrike" cap="none">
              <a:solidFill>
                <a:srgbClr val="7030A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1" u="none" strike="noStrike" cap="none">
              <a:solidFill>
                <a:srgbClr val="7030A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1" u="none" strike="noStrike" cap="none">
              <a:solidFill>
                <a:srgbClr val="7030A0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46" name="Google Shape;146;p8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Arial Rounded"/>
              <a:buNone/>
            </a:pPr>
            <a:r>
              <a:rPr lang="en-GB" b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Literacy</a:t>
            </a:r>
            <a:endParaRPr/>
          </a:p>
        </p:txBody>
      </p:sp>
      <p:pic>
        <p:nvPicPr>
          <p:cNvPr id="147" name="Google Shape;147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937128">
            <a:off x="930274" y="3372229"/>
            <a:ext cx="2543175" cy="1800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666824">
            <a:off x="5160005" y="3344649"/>
            <a:ext cx="3100531" cy="184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504697" y="5191125"/>
            <a:ext cx="2609850" cy="1666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Arial Rounded"/>
              <a:buNone/>
            </a:pPr>
            <a:r>
              <a:rPr lang="en-GB" b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Maths</a:t>
            </a:r>
            <a:endParaRPr/>
          </a:p>
        </p:txBody>
      </p:sp>
      <p:sp>
        <p:nvSpPr>
          <p:cNvPr id="155" name="Google Shape;155;p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Arial"/>
              <a:buChar char="•"/>
            </a:pPr>
            <a:r>
              <a:rPr lang="en-GB" sz="3200" b="1" i="0" u="none" strike="noStrike" cap="none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This area includes Number and Numerical Patterns.  </a:t>
            </a:r>
            <a:endParaRPr/>
          </a:p>
          <a:p>
            <a:pPr marL="3429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0" u="none" strike="noStrike" cap="none">
              <a:solidFill>
                <a:srgbClr val="7030A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0" u="none" strike="noStrike" cap="none">
              <a:solidFill>
                <a:srgbClr val="7030A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0" u="none" strike="noStrike" cap="none">
              <a:solidFill>
                <a:srgbClr val="7030A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0" u="none" strike="noStrike" cap="none">
              <a:solidFill>
                <a:srgbClr val="7030A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1" u="none" strike="noStrike" cap="none">
              <a:solidFill>
                <a:srgbClr val="7030A0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pic>
        <p:nvPicPr>
          <p:cNvPr id="156" name="Google Shape;156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890422">
            <a:off x="3393411" y="3312136"/>
            <a:ext cx="2127749" cy="17573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302642">
            <a:off x="6228184" y="3266876"/>
            <a:ext cx="2466975" cy="1847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569761" y="5294181"/>
            <a:ext cx="3076575" cy="1485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67544" y="5449245"/>
            <a:ext cx="4591050" cy="1212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013280">
            <a:off x="675503" y="3331559"/>
            <a:ext cx="1871089" cy="17806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0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Arial"/>
              <a:buChar char="•"/>
            </a:pPr>
            <a:r>
              <a:rPr lang="en-GB" sz="3200" b="1" i="0" u="none" strike="noStrike" cap="none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This area includes Past and present, People, Culture and Communities, and The Natural World. </a:t>
            </a:r>
            <a:endParaRPr sz="3200" b="1" i="1" u="none" strike="noStrike" cap="none">
              <a:solidFill>
                <a:srgbClr val="002060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1" u="none" strike="noStrike" cap="none">
              <a:solidFill>
                <a:srgbClr val="7030A0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1" u="none" strike="noStrike" cap="none">
              <a:solidFill>
                <a:srgbClr val="7030A0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1" u="none" strike="noStrike" cap="none">
              <a:solidFill>
                <a:srgbClr val="7030A0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1" u="none" strike="noStrike" cap="none">
              <a:solidFill>
                <a:srgbClr val="7030A0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0" u="none" strike="noStrike" cap="none">
              <a:solidFill>
                <a:srgbClr val="7030A0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166" name="Google Shape;166;p10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Arial Rounded"/>
              <a:buNone/>
            </a:pPr>
            <a:r>
              <a:rPr lang="en-GB" b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Understanding of the World</a:t>
            </a:r>
            <a:endParaRPr/>
          </a:p>
        </p:txBody>
      </p:sp>
      <p:pic>
        <p:nvPicPr>
          <p:cNvPr id="167" name="Google Shape;167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1560" y="3514207"/>
            <a:ext cx="2181225" cy="2095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15816" y="3734585"/>
            <a:ext cx="3024336" cy="159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12160" y="3632394"/>
            <a:ext cx="2476500" cy="1847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Arial"/>
              <a:buChar char="•"/>
            </a:pPr>
            <a:r>
              <a:rPr lang="en-GB" sz="3200" b="1" i="0" u="none" strike="noStrike" cap="none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This area includes Creating with Materials, and Being Imaginative and Expressive </a:t>
            </a:r>
            <a:endParaRPr/>
          </a:p>
          <a:p>
            <a:pPr marL="3429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1" u="none" strike="noStrike" cap="none">
              <a:solidFill>
                <a:srgbClr val="7030A0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3429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1" u="none" strike="noStrike" cap="none">
              <a:solidFill>
                <a:srgbClr val="7030A0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3429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1" u="none" strike="noStrike" cap="none">
              <a:solidFill>
                <a:srgbClr val="7030A0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3429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1" u="none" strike="noStrike" cap="none">
              <a:solidFill>
                <a:srgbClr val="7030A0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34290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endParaRPr sz="3200" b="1" i="1" u="none" strike="noStrike" cap="none">
              <a:solidFill>
                <a:srgbClr val="7030A0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75" name="Google Shape;175;p1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Arial Rounded"/>
              <a:buNone/>
            </a:pPr>
            <a:r>
              <a:rPr lang="en-GB" b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Expressive Arts and Design</a:t>
            </a:r>
            <a:endParaRPr/>
          </a:p>
        </p:txBody>
      </p:sp>
      <p:pic>
        <p:nvPicPr>
          <p:cNvPr id="176" name="Google Shape;176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85817" y="3573016"/>
            <a:ext cx="5472608" cy="24358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2"/>
          <p:cNvSpPr>
            <a:spLocks noGrp="1"/>
          </p:cNvSpPr>
          <p:nvPr>
            <p:ph type="body" idx="1"/>
          </p:nvPr>
        </p:nvSpPr>
        <p:spPr>
          <a:xfrm>
            <a:off x="53754" y="1600200"/>
            <a:ext cx="9036600" cy="49971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3429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3200" b="1" i="1" u="none" strike="noStrike" cap="none">
              <a:solidFill>
                <a:srgbClr val="7030A0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82" name="Google Shape;182;p1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Arial Rounded"/>
              <a:buNone/>
            </a:pPr>
            <a:r>
              <a:rPr lang="en-GB" b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Preparing your child</a:t>
            </a:r>
            <a:endParaRPr/>
          </a:p>
        </p:txBody>
      </p:sp>
      <p:graphicFrame>
        <p:nvGraphicFramePr>
          <p:cNvPr id="183" name="Google Shape;183;p12"/>
          <p:cNvGraphicFramePr/>
          <p:nvPr>
            <p:extLst>
              <p:ext uri="{D42A27DB-BD31-4B8C-83A1-F6EECF244321}">
                <p14:modId xmlns:p14="http://schemas.microsoft.com/office/powerpoint/2010/main" val="2223218768"/>
              </p:ext>
            </p:extLst>
          </p:nvPr>
        </p:nvGraphicFramePr>
        <p:xfrm>
          <a:off x="561050" y="1800567"/>
          <a:ext cx="8021900" cy="4544025"/>
        </p:xfrm>
        <a:graphic>
          <a:graphicData uri="http://schemas.openxmlformats.org/drawingml/2006/table">
            <a:tbl>
              <a:tblPr firstRow="1" bandRow="1">
                <a:noFill/>
                <a:tableStyleId>{4351AE47-67E1-4206-B6ED-448A866B3951}</a:tableStyleId>
              </a:tblPr>
              <a:tblGrid>
                <a:gridCol w="4010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10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006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200"/>
                        <a:buFont typeface="Arial"/>
                        <a:buNone/>
                      </a:pPr>
                      <a:r>
                        <a:rPr lang="en-GB" sz="2200" u="none" strike="noStrike" cap="none" dirty="0">
                          <a:solidFill>
                            <a:srgbClr val="002060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Can listen to a short story</a:t>
                      </a:r>
                      <a:endParaRPr sz="1200" u="none" strike="noStrike" cap="none" dirty="0">
                        <a:latin typeface="Arial Rounded"/>
                        <a:ea typeface="Arial Rounded"/>
                        <a:cs typeface="Arial Rounded"/>
                        <a:sym typeface="Arial Rounded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400"/>
                        <a:buFont typeface="Calibri"/>
                        <a:buNone/>
                      </a:pPr>
                      <a:r>
                        <a:rPr lang="en-GB" sz="2200" u="none" strike="noStrike" cap="none" dirty="0">
                          <a:solidFill>
                            <a:srgbClr val="002060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Follow a series of simple instructions</a:t>
                      </a:r>
                      <a:endParaRPr sz="2200" i="0" u="none" strike="noStrike" cap="none" dirty="0">
                        <a:solidFill>
                          <a:srgbClr val="002060"/>
                        </a:solidFill>
                        <a:latin typeface="Arial Rounded"/>
                        <a:ea typeface="Arial Rounded"/>
                        <a:cs typeface="Arial Rounded"/>
                        <a:sym typeface="Arial Rounded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8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400"/>
                        <a:buFont typeface="Calibri"/>
                        <a:buNone/>
                      </a:pPr>
                      <a:r>
                        <a:rPr lang="en-GB" sz="2200" u="none" strike="noStrike" cap="none" dirty="0">
                          <a:solidFill>
                            <a:srgbClr val="002060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Use the toilet independently</a:t>
                      </a:r>
                      <a:endParaRPr sz="2200" b="1" i="0" u="none" strike="noStrike" cap="none" dirty="0">
                        <a:solidFill>
                          <a:srgbClr val="002060"/>
                        </a:solidFill>
                        <a:latin typeface="Arial Rounded"/>
                        <a:ea typeface="Arial Rounded"/>
                        <a:cs typeface="Arial Rounded"/>
                        <a:sym typeface="Arial Rounded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400"/>
                        <a:buFont typeface="Calibri"/>
                        <a:buNone/>
                        <a:tabLst/>
                        <a:defRPr/>
                      </a:pPr>
                      <a:r>
                        <a:rPr lang="en-GB" sz="2200" u="none" strike="noStrike" cap="none" dirty="0">
                          <a:solidFill>
                            <a:srgbClr val="002060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Develop fine motor skills</a:t>
                      </a:r>
                      <a:endParaRPr lang="en-GB" sz="2200" u="none" strike="noStrike" cap="none" dirty="0">
                        <a:latin typeface="Arial Rounded"/>
                        <a:ea typeface="Arial Rounded"/>
                        <a:cs typeface="Arial Rounded"/>
                        <a:sym typeface="Arial Rounded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400"/>
                        <a:buFont typeface="Calibri"/>
                        <a:buNone/>
                      </a:pPr>
                      <a:endParaRPr sz="1200" u="none" strike="noStrike" cap="none" dirty="0">
                        <a:latin typeface="Arial Rounded"/>
                        <a:ea typeface="Arial Rounded"/>
                        <a:cs typeface="Arial Rounded"/>
                        <a:sym typeface="Arial Rounded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449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400"/>
                        <a:buFont typeface="Calibri"/>
                        <a:buNone/>
                      </a:pPr>
                      <a:r>
                        <a:rPr lang="en-GB" sz="2200" u="none" strike="noStrike" cap="none" dirty="0">
                          <a:solidFill>
                            <a:srgbClr val="002060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Put jumper and coats on</a:t>
                      </a:r>
                      <a:endParaRPr sz="1200" u="none" strike="noStrike" cap="none" dirty="0">
                        <a:latin typeface="Arial Rounded"/>
                        <a:ea typeface="Arial Rounded"/>
                        <a:cs typeface="Arial Rounded"/>
                        <a:sym typeface="Arial Rounded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200"/>
                        <a:buFont typeface="Arial"/>
                        <a:buNone/>
                      </a:pPr>
                      <a:r>
                        <a:rPr lang="en-GB" sz="2200" u="none" strike="noStrike" cap="none" dirty="0">
                          <a:solidFill>
                            <a:srgbClr val="002060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Lunchtimes- can feed themselves </a:t>
                      </a:r>
                      <a:endParaRPr sz="1200" u="none" strike="noStrike" cap="none" dirty="0">
                        <a:latin typeface="Arial Rounded"/>
                        <a:ea typeface="Arial Rounded"/>
                        <a:cs typeface="Arial Rounded"/>
                        <a:sym typeface="Arial Rounded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38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400"/>
                        <a:buFont typeface="Calibri"/>
                        <a:buNone/>
                      </a:pPr>
                      <a:r>
                        <a:rPr lang="en-GB" sz="2200" u="none" strike="noStrike" cap="none" dirty="0">
                          <a:solidFill>
                            <a:srgbClr val="002060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Share and take turns</a:t>
                      </a:r>
                      <a:endParaRPr sz="2200" b="1" i="0" u="none" strike="noStrike" cap="none" dirty="0">
                        <a:solidFill>
                          <a:srgbClr val="002060"/>
                        </a:solidFill>
                        <a:latin typeface="Arial Rounded"/>
                        <a:ea typeface="Arial Rounded"/>
                        <a:cs typeface="Arial Rounded"/>
                        <a:sym typeface="Arial Rounded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200"/>
                        <a:buFont typeface="Arial"/>
                        <a:buNone/>
                      </a:pPr>
                      <a:r>
                        <a:rPr lang="en-GB" sz="2200" u="none" strike="noStrike" cap="none">
                          <a:solidFill>
                            <a:srgbClr val="002060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Can recognise own name</a:t>
                      </a:r>
                      <a:endParaRPr sz="1200" u="none" strike="noStrike" cap="none">
                        <a:latin typeface="Arial Rounded"/>
                        <a:ea typeface="Arial Rounded"/>
                        <a:cs typeface="Arial Rounded"/>
                        <a:sym typeface="Arial Rounded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140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200"/>
                        <a:buFont typeface="Arial"/>
                        <a:buNone/>
                      </a:pPr>
                      <a:endParaRPr sz="1200" u="none" strike="noStrike" cap="none" dirty="0">
                        <a:latin typeface="Arial Rounded"/>
                        <a:ea typeface="Arial Rounded"/>
                        <a:cs typeface="Arial Rounded"/>
                        <a:sym typeface="Arial Rounded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Arial Rounded"/>
              <a:buNone/>
            </a:pPr>
            <a:r>
              <a:rPr lang="en-GB" b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Uniform  </a:t>
            </a:r>
            <a:endParaRPr/>
          </a:p>
        </p:txBody>
      </p:sp>
      <p:sp>
        <p:nvSpPr>
          <p:cNvPr id="189" name="Google Shape;189;p1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06916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34290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960"/>
              <a:buChar char="•"/>
            </a:pPr>
            <a:r>
              <a:rPr lang="en-GB" sz="2960" u="sng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ALL uniform MUST be named</a:t>
            </a:r>
            <a:endParaRPr dirty="0"/>
          </a:p>
          <a:p>
            <a:pPr marL="342900" lvl="0">
              <a:lnSpc>
                <a:spcPct val="80000"/>
              </a:lnSpc>
              <a:spcBef>
                <a:spcPts val="592"/>
              </a:spcBef>
              <a:buClr>
                <a:srgbClr val="002060"/>
              </a:buClr>
              <a:buSzPts val="2960"/>
            </a:pPr>
            <a:r>
              <a:rPr lang="en-GB" sz="2960" dirty="0">
                <a:solidFill>
                  <a:srgbClr val="FF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School sweatshirt with logo</a:t>
            </a:r>
          </a:p>
          <a:p>
            <a:pPr marL="342900" lvl="0">
              <a:lnSpc>
                <a:spcPct val="80000"/>
              </a:lnSpc>
              <a:spcBef>
                <a:spcPts val="592"/>
              </a:spcBef>
              <a:buClr>
                <a:srgbClr val="002060"/>
              </a:buClr>
              <a:buSzPts val="2960"/>
            </a:pPr>
            <a:r>
              <a:rPr lang="en-US" sz="2960" dirty="0">
                <a:solidFill>
                  <a:srgbClr val="FF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Green logo coats</a:t>
            </a:r>
            <a:endParaRPr lang="en-US" sz="2800" dirty="0">
              <a:solidFill>
                <a:srgbClr val="FF0000"/>
              </a:solidFill>
            </a:endParaRPr>
          </a:p>
          <a:p>
            <a:pPr marL="342900" lvl="0">
              <a:lnSpc>
                <a:spcPct val="80000"/>
              </a:lnSpc>
              <a:spcBef>
                <a:spcPts val="592"/>
              </a:spcBef>
              <a:buClr>
                <a:srgbClr val="002060"/>
              </a:buClr>
              <a:buSzPts val="2960"/>
            </a:pPr>
            <a:r>
              <a:rPr lang="en-US" sz="2960" dirty="0">
                <a:solidFill>
                  <a:srgbClr val="FF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School book carriers</a:t>
            </a:r>
          </a:p>
          <a:p>
            <a:pPr marL="342900" lvl="0">
              <a:lnSpc>
                <a:spcPct val="80000"/>
              </a:lnSpc>
              <a:spcBef>
                <a:spcPts val="592"/>
              </a:spcBef>
              <a:buClr>
                <a:srgbClr val="002060"/>
              </a:buClr>
              <a:buSzPts val="2960"/>
            </a:pPr>
            <a:r>
              <a:rPr lang="en-GB" sz="2960" dirty="0">
                <a:solidFill>
                  <a:srgbClr val="FF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Available from </a:t>
            </a:r>
            <a:r>
              <a:rPr lang="en-GB" sz="2960" b="1" dirty="0">
                <a:solidFill>
                  <a:srgbClr val="FF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C &amp; D uniform Solutions only</a:t>
            </a:r>
          </a:p>
          <a:p>
            <a:pPr marL="342900" lvl="0">
              <a:lnSpc>
                <a:spcPct val="80000"/>
              </a:lnSpc>
              <a:spcBef>
                <a:spcPts val="592"/>
              </a:spcBef>
              <a:buClr>
                <a:srgbClr val="002060"/>
              </a:buClr>
              <a:buSzPts val="2960"/>
            </a:pPr>
            <a:r>
              <a:rPr lang="en-GB" b="1" dirty="0">
                <a:solidFill>
                  <a:srgbClr val="FF0000"/>
                </a:solidFill>
              </a:rPr>
              <a:t>ORDER BY 7</a:t>
            </a:r>
            <a:r>
              <a:rPr lang="en-GB" b="1" baseline="30000" dirty="0">
                <a:solidFill>
                  <a:srgbClr val="FF0000"/>
                </a:solidFill>
              </a:rPr>
              <a:t>TH</a:t>
            </a:r>
            <a:r>
              <a:rPr lang="en-GB" b="1" dirty="0">
                <a:solidFill>
                  <a:srgbClr val="FF0000"/>
                </a:solidFill>
              </a:rPr>
              <a:t> JULY for school collection</a:t>
            </a:r>
            <a:endParaRPr b="1" dirty="0">
              <a:solidFill>
                <a:srgbClr val="FF0000"/>
              </a:solidFill>
            </a:endParaRPr>
          </a:p>
          <a:p>
            <a:pPr marL="0" lvl="0" indent="0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rgbClr val="002060"/>
              </a:buClr>
              <a:buSzPts val="2960"/>
              <a:buNone/>
            </a:pPr>
            <a:r>
              <a:rPr lang="en-GB" sz="2960" u="sng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Other shops</a:t>
            </a:r>
            <a:endParaRPr dirty="0"/>
          </a:p>
          <a:p>
            <a:pPr marL="342900" lvl="0" indent="-342900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rgbClr val="002060"/>
              </a:buClr>
              <a:buSzPts val="2960"/>
              <a:buChar char="•"/>
            </a:pPr>
            <a:r>
              <a:rPr lang="en-GB" sz="2960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Grey skirt/trousers/shorts</a:t>
            </a:r>
            <a:endParaRPr dirty="0"/>
          </a:p>
          <a:p>
            <a:pPr marL="342900" lvl="0" indent="-342900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rgbClr val="002060"/>
              </a:buClr>
              <a:buSzPts val="2960"/>
              <a:buChar char="•"/>
            </a:pPr>
            <a:r>
              <a:rPr lang="en-GB" sz="2960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Green Striped dress only</a:t>
            </a:r>
            <a:endParaRPr dirty="0"/>
          </a:p>
          <a:p>
            <a:pPr marL="342900" lvl="0" indent="-342900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rgbClr val="002060"/>
              </a:buClr>
              <a:buSzPts val="2960"/>
              <a:buChar char="•"/>
            </a:pPr>
            <a:r>
              <a:rPr lang="en-GB" sz="2960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Black shoes</a:t>
            </a:r>
            <a:endParaRPr dirty="0"/>
          </a:p>
          <a:p>
            <a:pPr marL="342900" lvl="0" indent="-342900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rgbClr val="002060"/>
              </a:buClr>
              <a:buSzPts val="2960"/>
              <a:buChar char="•"/>
            </a:pPr>
            <a:r>
              <a:rPr lang="en-GB" sz="2960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Grey/white socks</a:t>
            </a:r>
            <a:endParaRPr dirty="0"/>
          </a:p>
          <a:p>
            <a:pPr marL="342900" lvl="0" indent="-342900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rgbClr val="FF0000"/>
              </a:buClr>
              <a:buSzPts val="2960"/>
              <a:buFont typeface="Arial Rounded"/>
              <a:buChar char="•"/>
            </a:pPr>
            <a:r>
              <a:rPr lang="en-GB" sz="2960" dirty="0">
                <a:solidFill>
                  <a:srgbClr val="FF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2nd hand uniform - tonight</a:t>
            </a:r>
            <a:endParaRPr sz="2960" dirty="0">
              <a:solidFill>
                <a:srgbClr val="FF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pic>
        <p:nvPicPr>
          <p:cNvPr id="190" name="Google Shape;190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70233" y="1712573"/>
            <a:ext cx="1182187" cy="12242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37842" y="391918"/>
            <a:ext cx="714578" cy="7883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55576" y="391918"/>
            <a:ext cx="714578" cy="7883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1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291633" y="5677732"/>
            <a:ext cx="1060787" cy="788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D863C0D-7A56-45D7-869F-466B8AAD25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3430" y="3970678"/>
            <a:ext cx="797191" cy="152704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endParaRPr/>
          </a:p>
        </p:txBody>
      </p:sp>
      <p:sp>
        <p:nvSpPr>
          <p:cNvPr id="203" name="Google Shape;203;p14"/>
          <p:cNvSpPr/>
          <p:nvPr/>
        </p:nvSpPr>
        <p:spPr>
          <a:xfrm>
            <a:off x="467550" y="274652"/>
            <a:ext cx="8229600" cy="1143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Arial Rounded"/>
              <a:buNone/>
            </a:pPr>
            <a:r>
              <a:rPr lang="en-GB" sz="4000" b="1" i="0" u="none" strike="noStrike" cap="none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Equipment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4" name="Google Shape;204;p14"/>
          <p:cNvSpPr>
            <a:spLocks noGrp="1"/>
          </p:cNvSpPr>
          <p:nvPr>
            <p:ph type="body" idx="1"/>
          </p:nvPr>
        </p:nvSpPr>
        <p:spPr>
          <a:xfrm>
            <a:off x="467544" y="1916832"/>
            <a:ext cx="8229600" cy="4525963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34290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dirty="0">
                <a:solidFill>
                  <a:srgbClr val="FF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On PE days, please can your child come in their PE Kit:</a:t>
            </a:r>
            <a:endParaRPr dirty="0">
              <a:solidFill>
                <a:srgbClr val="FF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Char char="•"/>
            </a:pPr>
            <a:r>
              <a:rPr lang="en-GB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Green shorts/black jogging bottoms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rgbClr val="002060"/>
              </a:buClr>
              <a:buSzPts val="3200"/>
              <a:buChar char="•"/>
            </a:pPr>
            <a:r>
              <a:rPr lang="en-GB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White t – shirt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rgbClr val="002060"/>
              </a:buClr>
              <a:buSzPts val="3200"/>
              <a:buChar char="•"/>
            </a:pPr>
            <a:r>
              <a:rPr lang="en-GB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Black plimsolls or trainers-</a:t>
            </a:r>
            <a:r>
              <a:rPr lang="en-GB" dirty="0" err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velcro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rgbClr val="002060"/>
              </a:buClr>
              <a:buSzPts val="3200"/>
              <a:buChar char="•"/>
            </a:pPr>
            <a:r>
              <a:rPr lang="en-GB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White P.E. socks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rgbClr val="002060"/>
              </a:buClr>
              <a:buSzPts val="3200"/>
              <a:buChar char="•"/>
            </a:pPr>
            <a:r>
              <a:rPr lang="en-US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PLEASE NAME ALL P.E KIT </a:t>
            </a:r>
          </a:p>
          <a:p>
            <a:pPr marL="34290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1800"/>
              <a:buNone/>
            </a:pPr>
            <a:r>
              <a:rPr lang="en-GB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Please also provide a paint shirt and wellie boots to keep in school. </a:t>
            </a:r>
            <a:endParaRPr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Arial Rounded"/>
              <a:buNone/>
            </a:pPr>
            <a:r>
              <a:rPr lang="en-GB" b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Wrap around care</a:t>
            </a:r>
            <a:endParaRPr/>
          </a:p>
        </p:txBody>
      </p:sp>
      <p:sp>
        <p:nvSpPr>
          <p:cNvPr id="210" name="Google Shape;210;p15"/>
          <p:cNvSpPr>
            <a:spLocks noGrp="1"/>
          </p:cNvSpPr>
          <p:nvPr>
            <p:ph type="body" idx="1"/>
          </p:nvPr>
        </p:nvSpPr>
        <p:spPr>
          <a:xfrm>
            <a:off x="539552" y="1772816"/>
            <a:ext cx="8229600" cy="4525963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indent="-457200">
              <a:lnSpc>
                <a:spcPct val="90000"/>
              </a:lnSpc>
              <a:spcBef>
                <a:spcPts val="592"/>
              </a:spcBef>
              <a:buClr>
                <a:srgbClr val="002060"/>
              </a:buClr>
              <a:buSzPts val="2960"/>
            </a:pPr>
            <a:r>
              <a:rPr lang="en-GB" sz="2960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Breakfast Club – Everyday 8.00 a.m. to the start of school.</a:t>
            </a:r>
            <a:endParaRPr dirty="0"/>
          </a:p>
          <a:p>
            <a:pPr indent="-457200">
              <a:lnSpc>
                <a:spcPct val="90000"/>
              </a:lnSpc>
              <a:spcBef>
                <a:spcPts val="592"/>
              </a:spcBef>
              <a:buClr>
                <a:srgbClr val="002060"/>
              </a:buClr>
              <a:buSzPts val="2960"/>
            </a:pPr>
            <a:r>
              <a:rPr lang="en-GB" sz="2960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After School Club – until 5.30 p.m. (</a:t>
            </a:r>
            <a:r>
              <a:rPr lang="en-GB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end of session )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592"/>
              </a:spcBef>
              <a:spcAft>
                <a:spcPts val="0"/>
              </a:spcAft>
              <a:buClr>
                <a:srgbClr val="002060"/>
              </a:buClr>
              <a:buSzPts val="2960"/>
              <a:buChar char="•"/>
            </a:pPr>
            <a:r>
              <a:rPr lang="en-GB" sz="2960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Miss Margaret Woodhams (childminder) </a:t>
            </a:r>
            <a:r>
              <a:rPr lang="en-GB" sz="2960" dirty="0">
                <a:solidFill>
                  <a:srgbClr val="17365D"/>
                </a:solidFill>
                <a:latin typeface="Arial Rounded"/>
                <a:ea typeface="Arial Rounded"/>
                <a:cs typeface="Arial Rounded"/>
                <a:sym typeface="Arial Rounded"/>
              </a:rPr>
              <a:t>01473 405856</a:t>
            </a:r>
            <a:endParaRPr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Arial Rounded"/>
              <a:buNone/>
            </a:pPr>
            <a:r>
              <a:rPr lang="en-GB" sz="4400" b="1" i="0" u="none" strike="noStrike" cap="none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Communication</a:t>
            </a:r>
            <a:endParaRPr/>
          </a:p>
        </p:txBody>
      </p:sp>
      <p:sp>
        <p:nvSpPr>
          <p:cNvPr id="216" name="Google Shape;216;p16"/>
          <p:cNvSpPr>
            <a:spLocks noGrp="1"/>
          </p:cNvSpPr>
          <p:nvPr>
            <p:ph type="body" idx="1"/>
          </p:nvPr>
        </p:nvSpPr>
        <p:spPr>
          <a:xfrm>
            <a:off x="467544" y="1628800"/>
            <a:ext cx="8229600" cy="4525963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571500" marR="0" lvl="0" indent="-533400" algn="l" rtl="0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140"/>
              <a:buChar char="•"/>
            </a:pPr>
            <a:r>
              <a:rPr lang="en-GB" sz="3140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Newsletters are sent home regularly via </a:t>
            </a:r>
            <a:r>
              <a:rPr lang="en-GB" sz="3140" i="0" u="none" strike="noStrike" cap="none" dirty="0" err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Parentmail</a:t>
            </a:r>
            <a:endParaRPr sz="3140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3140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571500" marR="0" lvl="0" indent="-533400" algn="l" rtl="0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140"/>
              <a:buChar char="•"/>
            </a:pPr>
            <a:r>
              <a:rPr lang="en-GB" sz="3140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If your child is poorly, please phone in the morning before school starts</a:t>
            </a:r>
            <a:endParaRPr sz="3140" i="0" u="none" strike="noStrike" cap="none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marR="0" lvl="0" indent="0" algn="l" rtl="0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3140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571500" marR="0" lvl="0" indent="-533400" algn="l" rtl="0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140"/>
              <a:buChar char="•"/>
            </a:pPr>
            <a:r>
              <a:rPr lang="en-GB" sz="3140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If you need to talk to a teacher, please make an appointment with the School Office.</a:t>
            </a:r>
            <a:endParaRPr sz="3140" i="0" u="none" strike="noStrike" cap="none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marR="0" lvl="0" indent="0" algn="l" rtl="0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3140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571500" marR="0" lvl="0" indent="-533400" algn="l" rtl="0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140"/>
              <a:buChar char="•"/>
            </a:pPr>
            <a:r>
              <a:rPr lang="en-GB" sz="3140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Let us know any change in a</a:t>
            </a:r>
            <a:r>
              <a:rPr lang="en-GB" sz="3140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rrangements after school</a:t>
            </a:r>
            <a:endParaRPr sz="3740" b="1" i="0" u="none" strike="noStrike" cap="none" dirty="0">
              <a:solidFill>
                <a:srgbClr val="7030A0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1e3b5da36ad_1_3"/>
          <p:cNvSpPr>
            <a:spLocks noGrp="1"/>
          </p:cNvSpPr>
          <p:nvPr>
            <p:ph type="title"/>
          </p:nvPr>
        </p:nvSpPr>
        <p:spPr>
          <a:xfrm>
            <a:off x="457200" y="319088"/>
            <a:ext cx="8229600" cy="1143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Arial Rounded"/>
              <a:buNone/>
            </a:pPr>
            <a:r>
              <a:rPr lang="en-GB" b="1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The Inclusion Team</a:t>
            </a:r>
            <a:endParaRPr dirty="0"/>
          </a:p>
        </p:txBody>
      </p:sp>
      <p:sp>
        <p:nvSpPr>
          <p:cNvPr id="222" name="Google Shape;222;g1e3b5da36ad_1_3"/>
          <p:cNvSpPr>
            <a:spLocks noGrp="1"/>
          </p:cNvSpPr>
          <p:nvPr>
            <p:ph type="body" idx="1"/>
          </p:nvPr>
        </p:nvSpPr>
        <p:spPr>
          <a:xfrm>
            <a:off x="467544" y="1628800"/>
            <a:ext cx="8229600" cy="45261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342900" lvl="0" indent="-342900" algn="l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rgbClr val="17365D"/>
              </a:buClr>
              <a:buSzPts val="3100"/>
              <a:buFont typeface="Arial Rounded"/>
              <a:buChar char="•"/>
            </a:pPr>
            <a:r>
              <a:rPr lang="en-GB" sz="3100" dirty="0">
                <a:solidFill>
                  <a:srgbClr val="17365D"/>
                </a:solidFill>
                <a:latin typeface="Arial Rounded"/>
                <a:ea typeface="Arial Rounded"/>
                <a:cs typeface="Arial Rounded"/>
                <a:sym typeface="Arial Rounded"/>
              </a:rPr>
              <a:t> Inclusion manager – Mrs Richards</a:t>
            </a:r>
          </a:p>
          <a:p>
            <a:pPr marL="342900" lvl="0" indent="-342900" algn="l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rgbClr val="17365D"/>
              </a:buClr>
              <a:buSzPts val="3100"/>
              <a:buFont typeface="Arial Rounded"/>
              <a:buChar char="•"/>
            </a:pPr>
            <a:r>
              <a:rPr lang="en-GB" sz="3100" dirty="0">
                <a:solidFill>
                  <a:srgbClr val="17365D"/>
                </a:solidFill>
                <a:latin typeface="Arial Rounded"/>
                <a:ea typeface="Arial Rounded"/>
                <a:cs typeface="Arial Rounded"/>
                <a:sym typeface="Arial Rounded"/>
              </a:rPr>
              <a:t>Wellbeing Team – </a:t>
            </a:r>
          </a:p>
          <a:p>
            <a:pPr marL="0" lvl="0" indent="0" algn="l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rgbClr val="17365D"/>
              </a:buClr>
              <a:buSzPts val="3100"/>
              <a:buNone/>
            </a:pPr>
            <a:r>
              <a:rPr lang="en-GB" sz="3100" dirty="0">
                <a:solidFill>
                  <a:srgbClr val="17365D"/>
                </a:solidFill>
                <a:latin typeface="Arial Rounded"/>
                <a:ea typeface="Arial Rounded"/>
                <a:cs typeface="Arial Rounded"/>
                <a:sym typeface="Arial Rounded"/>
              </a:rPr>
              <a:t>Forest School</a:t>
            </a:r>
          </a:p>
          <a:p>
            <a:pPr marL="0" lvl="0" indent="0" algn="l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rgbClr val="17365D"/>
              </a:buClr>
              <a:buSzPts val="3100"/>
              <a:buNone/>
            </a:pPr>
            <a:r>
              <a:rPr lang="en-GB" sz="3100" dirty="0">
                <a:solidFill>
                  <a:srgbClr val="17365D"/>
                </a:solidFill>
                <a:latin typeface="Arial Rounded"/>
                <a:ea typeface="Arial Rounded"/>
                <a:cs typeface="Arial Rounded"/>
                <a:sym typeface="Arial Rounded"/>
              </a:rPr>
              <a:t>Drawing and Talking therapy</a:t>
            </a:r>
          </a:p>
          <a:p>
            <a:pPr marL="0" lvl="0" indent="0" algn="l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rgbClr val="17365D"/>
              </a:buClr>
              <a:buSzPts val="3100"/>
              <a:buNone/>
            </a:pPr>
            <a:r>
              <a:rPr lang="en-GB" sz="3100" dirty="0">
                <a:solidFill>
                  <a:srgbClr val="17365D"/>
                </a:solidFill>
                <a:latin typeface="Arial Rounded"/>
                <a:ea typeface="Arial Rounded"/>
                <a:cs typeface="Arial Rounded"/>
                <a:sym typeface="Arial Rounded"/>
              </a:rPr>
              <a:t>Emotional wellbeing</a:t>
            </a:r>
          </a:p>
          <a:p>
            <a:pPr marL="0" lvl="0" indent="0" algn="l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rgbClr val="17365D"/>
              </a:buClr>
              <a:buSzPts val="3100"/>
              <a:buNone/>
            </a:pPr>
            <a:r>
              <a:rPr lang="en-GB" sz="3100" dirty="0">
                <a:solidFill>
                  <a:srgbClr val="17365D"/>
                </a:solidFill>
                <a:latin typeface="Arial Rounded"/>
                <a:ea typeface="Arial Rounded"/>
                <a:cs typeface="Arial Rounded"/>
                <a:sym typeface="Arial Rounded"/>
              </a:rPr>
              <a:t>Multi-lingual support</a:t>
            </a:r>
          </a:p>
          <a:p>
            <a:pPr marL="342900" lvl="0" indent="-342900" algn="l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rgbClr val="17365D"/>
              </a:buClr>
              <a:buSzPts val="3100"/>
              <a:buFont typeface="Arial Rounded"/>
              <a:buChar char="•"/>
            </a:pPr>
            <a:r>
              <a:rPr lang="en-GB" sz="3100" dirty="0" err="1">
                <a:solidFill>
                  <a:srgbClr val="17365D"/>
                </a:solidFill>
                <a:latin typeface="Arial Rounded"/>
                <a:ea typeface="Arial Rounded"/>
                <a:cs typeface="Arial Rounded"/>
                <a:sym typeface="Arial Rounded"/>
              </a:rPr>
              <a:t>Senco</a:t>
            </a:r>
            <a:r>
              <a:rPr lang="en-GB" sz="3100" dirty="0">
                <a:solidFill>
                  <a:srgbClr val="17365D"/>
                </a:solidFill>
                <a:latin typeface="Arial Rounded"/>
                <a:ea typeface="Arial Rounded"/>
                <a:cs typeface="Arial Rounded"/>
                <a:sym typeface="Arial Rounded"/>
              </a:rPr>
              <a:t> – Mrs Sheeran</a:t>
            </a:r>
          </a:p>
          <a:p>
            <a:pPr marL="0" lvl="0" indent="0" algn="l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rgbClr val="17365D"/>
              </a:buClr>
              <a:buSzPts val="3100"/>
              <a:buNone/>
            </a:pPr>
            <a:r>
              <a:rPr lang="en-GB" sz="3100" dirty="0">
                <a:solidFill>
                  <a:srgbClr val="17365D"/>
                </a:solidFill>
                <a:latin typeface="Arial Rounded"/>
                <a:ea typeface="Arial Rounded"/>
                <a:cs typeface="Arial Rounded"/>
                <a:sym typeface="Arial Rounded"/>
              </a:rPr>
              <a:t>Supports pupils with additional learning needs</a:t>
            </a:r>
            <a:endParaRPr sz="3100" dirty="0">
              <a:solidFill>
                <a:srgbClr val="17365D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lvl="0" indent="0" algn="l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</a:pPr>
            <a:endParaRPr sz="3100" dirty="0">
              <a:solidFill>
                <a:srgbClr val="17365D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lvl="0" indent="-342900" algn="l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rgbClr val="17365D"/>
              </a:buClr>
              <a:buSzPts val="3100"/>
              <a:buFont typeface="Arial Rounded"/>
              <a:buChar char="•"/>
            </a:pPr>
            <a:endParaRPr lang="en-GB" sz="3100" dirty="0">
              <a:solidFill>
                <a:srgbClr val="17365D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lvl="0" indent="0" algn="l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</a:pPr>
            <a:endParaRPr sz="3100" dirty="0">
              <a:solidFill>
                <a:srgbClr val="17365D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lvl="0" indent="0" algn="l" rtl="0">
              <a:lnSpc>
                <a:spcPct val="107916"/>
              </a:lnSpc>
              <a:spcBef>
                <a:spcPts val="800"/>
              </a:spcBef>
              <a:spcAft>
                <a:spcPts val="800"/>
              </a:spcAft>
              <a:buClr>
                <a:srgbClr val="17365D"/>
              </a:buClr>
              <a:buSzPts val="3100"/>
              <a:buNone/>
            </a:pPr>
            <a:endParaRPr sz="3100" dirty="0">
              <a:solidFill>
                <a:srgbClr val="17365D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1e3b5da36ad_1_1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Arial Rounded"/>
              <a:buNone/>
            </a:pPr>
            <a:r>
              <a:rPr lang="en-GB" b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Attendance</a:t>
            </a:r>
            <a:endParaRPr/>
          </a:p>
        </p:txBody>
      </p:sp>
      <p:sp>
        <p:nvSpPr>
          <p:cNvPr id="229" name="Google Shape;229;g1e3b5da36ad_1_13"/>
          <p:cNvSpPr>
            <a:spLocks noGrp="1"/>
          </p:cNvSpPr>
          <p:nvPr>
            <p:ph type="body" idx="1"/>
          </p:nvPr>
        </p:nvSpPr>
        <p:spPr>
          <a:xfrm>
            <a:off x="467544" y="1628800"/>
            <a:ext cx="8229600" cy="45261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rgbClr val="17365D"/>
              </a:buClr>
              <a:buSzPts val="2500"/>
              <a:buFont typeface="Arial Rounded"/>
              <a:buChar char="•"/>
            </a:pPr>
            <a:r>
              <a:rPr lang="en-GB" sz="2500" dirty="0">
                <a:solidFill>
                  <a:srgbClr val="17365D"/>
                </a:solidFill>
                <a:latin typeface="Arial Rounded"/>
                <a:ea typeface="Arial Rounded"/>
                <a:cs typeface="Arial Rounded"/>
                <a:sym typeface="Arial Rounded"/>
              </a:rPr>
              <a:t>Why is attendance so important in Early Years?</a:t>
            </a:r>
          </a:p>
          <a:p>
            <a:pPr marL="0" lvl="0" indent="0" algn="l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rgbClr val="17365D"/>
              </a:buClr>
              <a:buSzPts val="2500"/>
              <a:buNone/>
            </a:pPr>
            <a:r>
              <a:rPr lang="en-GB" sz="2500" dirty="0">
                <a:solidFill>
                  <a:srgbClr val="17365D"/>
                </a:solidFill>
                <a:latin typeface="Arial Rounded"/>
                <a:ea typeface="Arial Rounded"/>
                <a:cs typeface="Arial Rounded"/>
                <a:sym typeface="Arial Rounded"/>
              </a:rPr>
              <a:t>                 Start as you mean to go on! </a:t>
            </a:r>
          </a:p>
          <a:p>
            <a:pPr marL="0" lvl="0" indent="0" algn="l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rgbClr val="17365D"/>
              </a:buClr>
              <a:buSzPts val="2500"/>
              <a:buNone/>
            </a:pPr>
            <a:endParaRPr lang="en-GB" sz="2500" dirty="0">
              <a:solidFill>
                <a:srgbClr val="17365D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lvl="0" indent="0" algn="l" rtl="0">
              <a:lnSpc>
                <a:spcPct val="107916"/>
              </a:lnSpc>
              <a:spcBef>
                <a:spcPts val="800"/>
              </a:spcBef>
              <a:spcAft>
                <a:spcPts val="0"/>
              </a:spcAft>
              <a:buClr>
                <a:srgbClr val="17365D"/>
              </a:buClr>
              <a:buSzPts val="2500"/>
              <a:buNone/>
            </a:pPr>
            <a:endParaRPr sz="2500" dirty="0">
              <a:solidFill>
                <a:srgbClr val="17365D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383BD9F-B9DC-4343-BC98-31FC2E46D7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975" y="3326266"/>
            <a:ext cx="6962775" cy="138112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7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Arial Rounded"/>
              <a:buNone/>
            </a:pPr>
            <a:r>
              <a:rPr lang="en-GB" sz="4400" b="1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Dates for your diary</a:t>
            </a:r>
            <a:endParaRPr dirty="0"/>
          </a:p>
        </p:txBody>
      </p:sp>
      <p:sp>
        <p:nvSpPr>
          <p:cNvPr id="236" name="Google Shape;236;p1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 fontScale="92500" lnSpcReduction="20000"/>
          </a:bodyPr>
          <a:lstStyle/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740"/>
              <a:buFont typeface="Arial"/>
              <a:buChar char="•"/>
            </a:pPr>
            <a:r>
              <a:rPr lang="en-GB" sz="3740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Parent/teacher t</a:t>
            </a:r>
            <a:r>
              <a:rPr lang="en-GB" sz="3740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ransition meetings </a:t>
            </a:r>
            <a:r>
              <a:rPr lang="en-GB" sz="3740" b="1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Thursday</a:t>
            </a:r>
            <a:r>
              <a:rPr lang="en-GB" sz="3740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r>
              <a:rPr lang="en-GB" sz="3740" b="1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12</a:t>
            </a:r>
            <a:r>
              <a:rPr lang="en-GB" sz="3740" b="1" i="0" u="none" strike="noStrike" cap="none" baseline="30000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th</a:t>
            </a:r>
            <a:r>
              <a:rPr lang="en-GB" sz="3740" b="1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 June or Monday 16</a:t>
            </a:r>
            <a:r>
              <a:rPr lang="en-GB" sz="3740" b="1" i="0" u="none" strike="noStrike" cap="none" baseline="30000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th</a:t>
            </a:r>
            <a:r>
              <a:rPr lang="en-GB" sz="3740" b="1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 June – </a:t>
            </a:r>
            <a:r>
              <a:rPr lang="en-GB" sz="3140" i="0" u="none" strike="noStrike" cap="none" dirty="0">
                <a:solidFill>
                  <a:srgbClr val="FF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Please book a</a:t>
            </a:r>
            <a:r>
              <a:rPr lang="en-GB" sz="3140" dirty="0">
                <a:solidFill>
                  <a:srgbClr val="FF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n</a:t>
            </a:r>
            <a:r>
              <a:rPr lang="en-GB" sz="3140" i="0" u="none" strike="noStrike" cap="none" dirty="0">
                <a:solidFill>
                  <a:srgbClr val="FF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 appointment</a:t>
            </a:r>
            <a:r>
              <a:rPr lang="en-GB" sz="3140" dirty="0">
                <a:solidFill>
                  <a:srgbClr val="FF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, sign up sheets are on the table. Please bring passport/birth certificate for the office to take a photocopy. </a:t>
            </a:r>
            <a:endParaRPr sz="3140" dirty="0">
              <a:solidFill>
                <a:srgbClr val="FF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3140" b="1" dirty="0">
              <a:solidFill>
                <a:srgbClr val="FF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571500" marR="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740"/>
              <a:buFont typeface="Arial"/>
              <a:buChar char="•"/>
            </a:pPr>
            <a:r>
              <a:rPr lang="en-GB" sz="3740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We will tell you which class your child will be in by </a:t>
            </a:r>
            <a:r>
              <a:rPr lang="en-GB" sz="3740" b="1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Friday 20</a:t>
            </a:r>
            <a:r>
              <a:rPr lang="en-GB" sz="3740" b="1" i="0" u="none" strike="noStrike" cap="none" baseline="30000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th</a:t>
            </a:r>
            <a:r>
              <a:rPr lang="en-GB" sz="3740" b="1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  June.</a:t>
            </a:r>
            <a:endParaRPr sz="3740" b="1" i="0" u="none" strike="noStrike" cap="none" dirty="0">
              <a:solidFill>
                <a:srgbClr val="FF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pic>
        <p:nvPicPr>
          <p:cNvPr id="237" name="Google Shape;237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46491" y="522900"/>
            <a:ext cx="1353909" cy="1143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Arial Rounded"/>
              <a:buNone/>
            </a:pPr>
            <a:r>
              <a:rPr lang="en-GB" sz="4400" b="1" i="0" u="none" strike="noStrike" cap="none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Dates for your diary</a:t>
            </a:r>
            <a:endParaRPr/>
          </a:p>
        </p:txBody>
      </p:sp>
      <p:sp>
        <p:nvSpPr>
          <p:cNvPr id="243" name="Google Shape;243;p18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endParaRPr sz="2338" b="1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>
              <a:lnSpc>
                <a:spcPct val="85000"/>
              </a:lnSpc>
              <a:spcBef>
                <a:spcPts val="0"/>
              </a:spcBef>
              <a:buClr>
                <a:srgbClr val="002060"/>
              </a:buClr>
              <a:buSzPts val="2339"/>
              <a:buFont typeface="Arial Rounded"/>
              <a:buChar char="•"/>
            </a:pPr>
            <a:r>
              <a:rPr lang="en-GB" sz="2338" b="1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Induction Morning– </a:t>
            </a:r>
          </a:p>
          <a:p>
            <a:pPr marL="0" indent="0" algn="ctr">
              <a:lnSpc>
                <a:spcPct val="85000"/>
              </a:lnSpc>
              <a:spcBef>
                <a:spcPts val="0"/>
              </a:spcBef>
              <a:buClr>
                <a:srgbClr val="002060"/>
              </a:buClr>
              <a:buSzPts val="2339"/>
              <a:buNone/>
            </a:pPr>
            <a:r>
              <a:rPr lang="en-GB" sz="2338" b="1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Thursday 26</a:t>
            </a:r>
            <a:r>
              <a:rPr lang="en-GB" sz="2338" b="1" i="0" u="none" strike="noStrike" cap="none" baseline="30000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th</a:t>
            </a:r>
            <a:r>
              <a:rPr lang="en-GB" sz="2338" b="1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 June 9.30 </a:t>
            </a:r>
            <a:r>
              <a:rPr lang="en-GB" sz="2338" b="1" i="0" u="none" strike="noStrike" cap="none" dirty="0" err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a.m</a:t>
            </a:r>
            <a:r>
              <a:rPr lang="en-GB" sz="2338" b="1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 –  11.00 a.m. </a:t>
            </a:r>
          </a:p>
          <a:p>
            <a:pPr marL="0" indent="0">
              <a:lnSpc>
                <a:spcPct val="85000"/>
              </a:lnSpc>
              <a:spcBef>
                <a:spcPts val="0"/>
              </a:spcBef>
              <a:buClr>
                <a:srgbClr val="002060"/>
              </a:buClr>
              <a:buSzPts val="2339"/>
              <a:buNone/>
            </a:pPr>
            <a:endParaRPr sz="2338" b="1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marR="0" lvl="0" indent="-34290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339"/>
              <a:buFont typeface="Arial Rounded"/>
              <a:buChar char="•"/>
            </a:pPr>
            <a:r>
              <a:rPr lang="en-GB" sz="2338" b="1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Story time sessions: </a:t>
            </a:r>
            <a:r>
              <a:rPr lang="en-GB" sz="2338" b="1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Fri</a:t>
            </a:r>
            <a:r>
              <a:rPr lang="en-GB" sz="2338" b="1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day 4</a:t>
            </a:r>
            <a:r>
              <a:rPr lang="en-GB" sz="2338" b="1" i="0" u="none" strike="noStrike" cap="none" baseline="30000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th</a:t>
            </a:r>
            <a:r>
              <a:rPr lang="en-GB" sz="2338" b="1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 July </a:t>
            </a:r>
            <a:r>
              <a:rPr lang="en-GB" sz="2338" b="1" i="0" u="sng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or</a:t>
            </a:r>
            <a:r>
              <a:rPr lang="en-GB" sz="2338" b="1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 Tuesday 8</a:t>
            </a:r>
            <a:r>
              <a:rPr lang="en-GB" sz="2338" b="1" i="0" u="none" strike="noStrike" cap="none" baseline="30000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th</a:t>
            </a:r>
            <a:r>
              <a:rPr lang="en-GB" sz="2338" b="1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 July 2.30 p.m. - 3.00 p.m. </a:t>
            </a:r>
            <a:r>
              <a:rPr lang="en-GB" sz="2338" b="1" i="0" u="none" strike="noStrike" cap="none" dirty="0">
                <a:solidFill>
                  <a:srgbClr val="FF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(Please sign up)</a:t>
            </a:r>
            <a:endParaRPr sz="2338" b="1" i="0" u="none" strike="noStrike" cap="none" dirty="0">
              <a:solidFill>
                <a:srgbClr val="FF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2338" b="1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marR="0" lvl="0" indent="-34290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339"/>
              <a:buFont typeface="Arial Rounded"/>
              <a:buChar char="•"/>
            </a:pPr>
            <a:r>
              <a:rPr lang="en-GB" sz="2338" b="1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September dates and times will be shared with you before the summer holidays.</a:t>
            </a:r>
            <a:endParaRPr sz="2338" b="1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2338" b="1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marR="0" lvl="0" indent="-34290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339"/>
              <a:buFont typeface="Arial Rounded"/>
              <a:buChar char="•"/>
            </a:pPr>
            <a:r>
              <a:rPr lang="en-GB" sz="2338" b="1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Meet the Teacher open evening – </a:t>
            </a:r>
            <a:r>
              <a:rPr lang="en-GB" sz="2338" b="1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 dates to be confirmed for September</a:t>
            </a:r>
            <a:endParaRPr sz="2338" b="1" i="0" u="none" strike="noStrike" cap="none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pic>
        <p:nvPicPr>
          <p:cNvPr id="244" name="Google Shape;244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46491" y="522900"/>
            <a:ext cx="1353909" cy="1143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959"/>
              <a:buFont typeface="Arial Rounded"/>
              <a:buNone/>
            </a:pPr>
            <a:r>
              <a:rPr lang="en-GB" sz="3959" b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September induction process</a:t>
            </a:r>
            <a:endParaRPr/>
          </a:p>
        </p:txBody>
      </p:sp>
      <p:sp>
        <p:nvSpPr>
          <p:cNvPr id="250" name="Google Shape;250;p19"/>
          <p:cNvSpPr>
            <a:spLocks noGrp="1"/>
          </p:cNvSpPr>
          <p:nvPr>
            <p:ph type="body" idx="1"/>
          </p:nvPr>
        </p:nvSpPr>
        <p:spPr>
          <a:xfrm>
            <a:off x="683575" y="1273025"/>
            <a:ext cx="7715100" cy="39561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532"/>
              <a:buNone/>
            </a:pPr>
            <a:r>
              <a:rPr lang="en-GB" sz="2440" b="1" dirty="0">
                <a:solidFill>
                  <a:srgbClr val="FF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WEDNESDAY 3rd – WEDNESDAY 10</a:t>
            </a:r>
            <a:r>
              <a:rPr lang="en-GB" sz="2440" b="1" baseline="30000" dirty="0">
                <a:solidFill>
                  <a:srgbClr val="FF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TH</a:t>
            </a:r>
            <a:r>
              <a:rPr lang="en-GB" sz="2440" b="1" dirty="0">
                <a:solidFill>
                  <a:srgbClr val="FF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 SEPT</a:t>
            </a:r>
            <a:endParaRPr sz="2645" dirty="0">
              <a:solidFill>
                <a:srgbClr val="FF0000"/>
              </a:solidFill>
            </a:endParaRPr>
          </a:p>
          <a:p>
            <a:pPr marL="342900" lvl="0" indent="-309888" algn="l" rtl="0">
              <a:lnSpc>
                <a:spcPct val="105000"/>
              </a:lnSpc>
              <a:spcBef>
                <a:spcPts val="592"/>
              </a:spcBef>
              <a:spcAft>
                <a:spcPts val="0"/>
              </a:spcAft>
              <a:buClr>
                <a:srgbClr val="002060"/>
              </a:buClr>
              <a:buSzPts val="2440"/>
              <a:buChar char="•"/>
            </a:pPr>
            <a:r>
              <a:rPr lang="en-GB" sz="2440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We be offering 6 morning and 6 afternoon sessions (Wed – Wed)</a:t>
            </a:r>
            <a:endParaRPr sz="2440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lvl="0" indent="-309888" algn="l" rtl="0">
              <a:lnSpc>
                <a:spcPct val="105000"/>
              </a:lnSpc>
              <a:spcBef>
                <a:spcPts val="592"/>
              </a:spcBef>
              <a:spcAft>
                <a:spcPts val="0"/>
              </a:spcAft>
              <a:buClr>
                <a:srgbClr val="002060"/>
              </a:buClr>
              <a:buSzPts val="2440"/>
              <a:buChar char="•"/>
            </a:pPr>
            <a:r>
              <a:rPr lang="en-GB" sz="2440" b="1" dirty="0">
                <a:solidFill>
                  <a:srgbClr val="FF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THURSDAY 11th and FRIDAY 12th </a:t>
            </a:r>
            <a:r>
              <a:rPr lang="en-GB" sz="2440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will be all day sessions including lunchtime </a:t>
            </a:r>
            <a:endParaRPr sz="2645" dirty="0"/>
          </a:p>
          <a:p>
            <a:pPr marL="342900" lvl="0" indent="-309888" algn="l" rtl="0">
              <a:lnSpc>
                <a:spcPct val="105000"/>
              </a:lnSpc>
              <a:spcBef>
                <a:spcPts val="592"/>
              </a:spcBef>
              <a:spcAft>
                <a:spcPts val="0"/>
              </a:spcAft>
              <a:buClr>
                <a:srgbClr val="002060"/>
              </a:buClr>
              <a:buSzPts val="2440"/>
              <a:buChar char="•"/>
            </a:pPr>
            <a:r>
              <a:rPr lang="en-GB" sz="2440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This will help with the children learning  key routines as a small group before experiencing this as a whole class</a:t>
            </a:r>
            <a:endParaRPr sz="2645" dirty="0"/>
          </a:p>
        </p:txBody>
      </p:sp>
      <p:sp>
        <p:nvSpPr>
          <p:cNvPr id="251" name="Google Shape;251;p19"/>
          <p:cNvSpPr/>
          <p:nvPr/>
        </p:nvSpPr>
        <p:spPr>
          <a:xfrm>
            <a:off x="539552" y="5440362"/>
            <a:ext cx="8229600" cy="1143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Arial Rounded"/>
              <a:buNone/>
            </a:pPr>
            <a:r>
              <a:rPr lang="en-GB" sz="3300" b="1" i="0" u="none" strike="noStrike" cap="none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We will email you all upcoming dates</a:t>
            </a:r>
            <a:endParaRPr sz="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0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Arial Rounded"/>
              <a:buNone/>
            </a:pPr>
            <a:r>
              <a:rPr lang="en-GB" b="1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Your next steps</a:t>
            </a:r>
            <a:endParaRPr/>
          </a:p>
        </p:txBody>
      </p:sp>
      <p:sp>
        <p:nvSpPr>
          <p:cNvPr id="257" name="Google Shape;257;p20"/>
          <p:cNvSpPr>
            <a:spLocks noGrp="1"/>
          </p:cNvSpPr>
          <p:nvPr>
            <p:ph type="body" idx="1"/>
          </p:nvPr>
        </p:nvSpPr>
        <p:spPr>
          <a:xfrm>
            <a:off x="683568" y="1600201"/>
            <a:ext cx="7715200" cy="3629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 fontScale="92500" lnSpcReduction="20000"/>
          </a:bodyPr>
          <a:lstStyle/>
          <a:p>
            <a:pPr marL="342900" lvl="0" indent="-328803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738"/>
              <a:buChar char="•"/>
            </a:pPr>
            <a:r>
              <a:rPr lang="en-GB" sz="2738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Complete all necessary paperwork</a:t>
            </a:r>
            <a:endParaRPr sz="2738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2738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lvl="0" indent="-328803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rgbClr val="002060"/>
              </a:buClr>
              <a:buSzPts val="2738"/>
              <a:buChar char="•"/>
            </a:pPr>
            <a:r>
              <a:rPr lang="en-GB" sz="2738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Sign up for 1:1 Transition Meeting </a:t>
            </a:r>
            <a:r>
              <a:rPr lang="en-GB" sz="2738" b="1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and</a:t>
            </a:r>
            <a:r>
              <a:rPr lang="en-GB" sz="2738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r>
              <a:rPr lang="en-GB" sz="2738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story session</a:t>
            </a:r>
          </a:p>
          <a:p>
            <a:pPr marL="14097" lvl="0" indent="0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rgbClr val="002060"/>
              </a:buClr>
              <a:buSzPts val="2738"/>
              <a:buNone/>
            </a:pPr>
            <a:endParaRPr lang="en-GB" sz="2738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lvl="0" indent="-328803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rgbClr val="002060"/>
              </a:buClr>
              <a:buSzPts val="2738"/>
              <a:buChar char="•"/>
            </a:pPr>
            <a:r>
              <a:rPr lang="en-GB" sz="2738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PTA – Mrs Eleanor Hart</a:t>
            </a:r>
            <a:endParaRPr sz="2738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lvl="0" indent="0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SzPts val="1800"/>
              <a:buNone/>
            </a:pPr>
            <a:endParaRPr sz="2738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lvl="0" indent="-328803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rgbClr val="002060"/>
              </a:buClr>
              <a:buSzPts val="2738"/>
              <a:buChar char="•"/>
            </a:pPr>
            <a:r>
              <a:rPr lang="en-GB" sz="2738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Uniform </a:t>
            </a:r>
            <a:endParaRPr sz="2738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lvl="0" indent="0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SzPts val="1800"/>
              <a:buNone/>
            </a:pPr>
            <a:endParaRPr sz="2738" dirty="0">
              <a:solidFill>
                <a:srgbClr val="00206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342900" lvl="0" indent="-328803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rgbClr val="002060"/>
              </a:buClr>
              <a:buSzPts val="2738"/>
              <a:buChar char="•"/>
            </a:pPr>
            <a:r>
              <a:rPr lang="en-GB" sz="2738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Any questions?</a:t>
            </a:r>
            <a:endParaRPr sz="2960" dirty="0">
              <a:solidFill>
                <a:srgbClr val="002060"/>
              </a:solidFill>
            </a:endParaRPr>
          </a:p>
        </p:txBody>
      </p:sp>
      <p:sp>
        <p:nvSpPr>
          <p:cNvPr id="258" name="Google Shape;258;p20"/>
          <p:cNvSpPr/>
          <p:nvPr/>
        </p:nvSpPr>
        <p:spPr>
          <a:xfrm>
            <a:off x="485265" y="5411764"/>
            <a:ext cx="8229600" cy="1143000"/>
          </a:xfrm>
          <a:prstGeom prst="flowChartAlternateProcess">
            <a:avLst/>
          </a:prstGeom>
          <a:solidFill>
            <a:srgbClr val="92CCDC"/>
          </a:solidFill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740"/>
              <a:buFont typeface="Arial Rounded"/>
              <a:buNone/>
            </a:pPr>
            <a:r>
              <a:rPr lang="en-GB" sz="3740" b="1" i="0" u="none" strike="noStrike" cap="none" dirty="0">
                <a:solidFill>
                  <a:srgbClr val="002060"/>
                </a:solidFill>
                <a:latin typeface="Arial Rounded"/>
                <a:ea typeface="Arial Rounded"/>
                <a:cs typeface="Arial Rounded"/>
                <a:sym typeface="Arial Rounded"/>
              </a:rPr>
              <a:t>Please visit the Puffins and Penguins Classes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523</TotalTime>
  <Words>735</Words>
  <Application>Microsoft Office PowerPoint</Application>
  <PresentationFormat>On-screen Show (4:3)</PresentationFormat>
  <Paragraphs>152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Verdana</vt:lpstr>
      <vt:lpstr>Arial Rounded</vt:lpstr>
      <vt:lpstr>Quattrocento Sans</vt:lpstr>
      <vt:lpstr>Calibri</vt:lpstr>
      <vt:lpstr>Arial</vt:lpstr>
      <vt:lpstr>Office Theme</vt:lpstr>
      <vt:lpstr>Welcome to  St. Margaret’s School</vt:lpstr>
      <vt:lpstr>Introductions</vt:lpstr>
      <vt:lpstr>Penguins</vt:lpstr>
      <vt:lpstr>Early Years Curriculum</vt:lpstr>
      <vt:lpstr>Personal, Social and Emotional Development</vt:lpstr>
      <vt:lpstr>Communication and Language</vt:lpstr>
      <vt:lpstr>Physical Development</vt:lpstr>
      <vt:lpstr>Literacy</vt:lpstr>
      <vt:lpstr>Maths</vt:lpstr>
      <vt:lpstr>Understanding of the World</vt:lpstr>
      <vt:lpstr>Expressive Arts and Design</vt:lpstr>
      <vt:lpstr>Preparing your child</vt:lpstr>
      <vt:lpstr>Uniform  </vt:lpstr>
      <vt:lpstr>PowerPoint Presentation</vt:lpstr>
      <vt:lpstr>Wrap around care</vt:lpstr>
      <vt:lpstr>Communication</vt:lpstr>
      <vt:lpstr>The Inclusion Team</vt:lpstr>
      <vt:lpstr>Attendance</vt:lpstr>
      <vt:lpstr>Dates for your diary</vt:lpstr>
      <vt:lpstr>Dates for your diary</vt:lpstr>
      <vt:lpstr>September induction process</vt:lpstr>
      <vt:lpstr>Your next steps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 St. Margaret’s School</dc:title>
  <dc:creator>Fiona Maudsley</dc:creator>
  <cp:lastModifiedBy>Mrs Maudsley</cp:lastModifiedBy>
  <cp:revision>23</cp:revision>
  <dcterms:created xsi:type="dcterms:W3CDTF">2018-06-02T19:22:05Z</dcterms:created>
  <dcterms:modified xsi:type="dcterms:W3CDTF">2025-06-02T16:14:15Z</dcterms:modified>
</cp:coreProperties>
</file>