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handoutMasterIdLst>
    <p:handoutMasterId r:id="rId18"/>
  </p:handoutMasterIdLst>
  <p:sldIdLst>
    <p:sldId id="256" r:id="rId2"/>
    <p:sldId id="257" r:id="rId3"/>
    <p:sldId id="258" r:id="rId4"/>
    <p:sldId id="269" r:id="rId5"/>
    <p:sldId id="259" r:id="rId6"/>
    <p:sldId id="260" r:id="rId7"/>
    <p:sldId id="261" r:id="rId8"/>
    <p:sldId id="262" r:id="rId9"/>
    <p:sldId id="263" r:id="rId10"/>
    <p:sldId id="264" r:id="rId11"/>
    <p:sldId id="265" r:id="rId12"/>
    <p:sldId id="266" r:id="rId13"/>
    <p:sldId id="267" r:id="rId14"/>
    <p:sldId id="270" r:id="rId15"/>
    <p:sldId id="271" r:id="rId16"/>
    <p:sldId id="268" r:id="rId1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7" d="100"/>
          <a:sy n="97" d="100"/>
        </p:scale>
        <p:origin x="2004" y="30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2C0F175-C00E-4A0C-8B5D-BFD4B66C64C6}" type="datetimeFigureOut">
              <a:rPr lang="en-GB" smtClean="0"/>
              <a:t>19/12/2025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2FD8CDC6-4A98-4974-B723-A8EFABB56EFB}" type="slidenum">
              <a:rPr lang="en-GB" smtClean="0"/>
              <a:t>‹#›</a:t>
            </a:fld>
            <a:endParaRPr lang="en-GB"/>
          </a:p>
        </p:txBody>
      </p:sp>
    </p:spTree>
    <p:extLst>
      <p:ext uri="{BB962C8B-B14F-4D97-AF65-F5344CB8AC3E}">
        <p14:creationId xmlns:p14="http://schemas.microsoft.com/office/powerpoint/2010/main" val="122281122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3A8B52B5-B130-6F4F-8E1D-98E163CD379F}" type="slidenum">
              <a:rPr lang="en-US" smtClean="0"/>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0497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spTree>
    <p:extLst>
      <p:ext uri="{BB962C8B-B14F-4D97-AF65-F5344CB8AC3E}">
        <p14:creationId xmlns:p14="http://schemas.microsoft.com/office/powerpoint/2010/main" val="1932449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6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BF6FB98-2BE9-2047-A365-25224191AEED}"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8B52B5-B130-6F4F-8E1D-98E163CD379F}" type="slidenum">
              <a:rPr lang="en-US" smtClean="0"/>
              <a:t>‹#›</a:t>
            </a:fld>
            <a:endParaRPr lang="en-US"/>
          </a:p>
        </p:txBody>
      </p:sp>
    </p:spTree>
    <p:extLst>
      <p:ext uri="{BB962C8B-B14F-4D97-AF65-F5344CB8AC3E}">
        <p14:creationId xmlns:p14="http://schemas.microsoft.com/office/powerpoint/2010/main" val="2076515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F6FB98-2BE9-2047-A365-25224191AEED}" type="datetimeFigureOut">
              <a:rPr lang="en-US" smtClean="0"/>
              <a:t>12/19/2025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8B52B5-B130-6F4F-8E1D-98E163CD379F}" type="slidenum">
              <a:rPr lang="en-US" smtClean="0"/>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7109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F6FB98-2BE9-2047-A365-25224191AEED}" type="datetimeFigureOut">
              <a:rPr lang="en-US" smtClean="0"/>
              <a:t>12/19/2025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8B52B5-B130-6F4F-8E1D-98E163CD379F}" type="slidenum">
              <a:rPr lang="en-US" smtClean="0"/>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7655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F6FB98-2BE9-2047-A365-25224191AEED}" type="datetimeFigureOut">
              <a:rPr lang="en-US" smtClean="0"/>
              <a:t>12/19/2025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8B52B5-B130-6F4F-8E1D-98E163CD379F}" type="slidenum">
              <a:rPr lang="en-US" smtClean="0"/>
              <a:t>‹#›</a:t>
            </a:fld>
            <a:endParaRPr lang="en-US"/>
          </a:p>
        </p:txBody>
      </p:sp>
    </p:spTree>
    <p:extLst>
      <p:ext uri="{BB962C8B-B14F-4D97-AF65-F5344CB8AC3E}">
        <p14:creationId xmlns:p14="http://schemas.microsoft.com/office/powerpoint/2010/main" val="1969694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F6FB98-2BE9-2047-A365-25224191AEED}"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8B52B5-B130-6F4F-8E1D-98E163CD379F}" type="slidenum">
              <a:rPr lang="en-US" smtClean="0"/>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0410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F6FB98-2BE9-2047-A365-25224191AEED}"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8B52B5-B130-6F4F-8E1D-98E163CD379F}" type="slidenum">
              <a:rPr lang="en-US" smtClean="0"/>
              <a:t>‹#›</a:t>
            </a:fld>
            <a:endParaRPr lang="en-US"/>
          </a:p>
        </p:txBody>
      </p:sp>
    </p:spTree>
    <p:extLst>
      <p:ext uri="{BB962C8B-B14F-4D97-AF65-F5344CB8AC3E}">
        <p14:creationId xmlns:p14="http://schemas.microsoft.com/office/powerpoint/2010/main" val="2645907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BF6FB98-2BE9-2047-A365-25224191AEED}"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8B52B5-B130-6F4F-8E1D-98E163CD379F}" type="slidenum">
              <a:rPr lang="en-US" smtClean="0"/>
              <a:t>‹#›</a:t>
            </a:fld>
            <a:endParaRPr lang="en-US"/>
          </a:p>
        </p:txBody>
      </p:sp>
    </p:spTree>
    <p:extLst>
      <p:ext uri="{BB962C8B-B14F-4D97-AF65-F5344CB8AC3E}">
        <p14:creationId xmlns:p14="http://schemas.microsoft.com/office/powerpoint/2010/main" val="1250631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3175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2721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spTree>
    <p:extLst>
      <p:ext uri="{BB962C8B-B14F-4D97-AF65-F5344CB8AC3E}">
        <p14:creationId xmlns:p14="http://schemas.microsoft.com/office/powerpoint/2010/main" val="5717145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78123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64170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685302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F6FB98-2BE9-2047-A365-25224191AEED}"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8B52B5-B130-6F4F-8E1D-98E163CD379F}" type="slidenum">
              <a:rPr lang="en-US" smtClean="0"/>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326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BF6FB98-2BE9-2047-A365-25224191AEED}" type="datetimeFigureOut">
              <a:rPr lang="en-US" smtClean="0"/>
              <a:t>12/19/2025</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A8B52B5-B130-6F4F-8E1D-98E163CD379F}" type="slidenum">
              <a:rPr lang="en-US" smtClean="0"/>
              <a:t>‹#›</a:t>
            </a:fld>
            <a:endParaRPr lang="en-US"/>
          </a:p>
        </p:txBody>
      </p:sp>
    </p:spTree>
    <p:extLst>
      <p:ext uri="{BB962C8B-B14F-4D97-AF65-F5344CB8AC3E}">
        <p14:creationId xmlns:p14="http://schemas.microsoft.com/office/powerpoint/2010/main" val="16221896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Meet the teacher</a:t>
            </a:r>
          </a:p>
        </p:txBody>
      </p:sp>
      <p:sp>
        <p:nvSpPr>
          <p:cNvPr id="3" name="Subtitle 2"/>
          <p:cNvSpPr>
            <a:spLocks noGrp="1"/>
          </p:cNvSpPr>
          <p:nvPr>
            <p:ph type="subTitle" idx="1"/>
          </p:nvPr>
        </p:nvSpPr>
        <p:spPr/>
        <p:txBody>
          <a:bodyPr>
            <a:normAutofit/>
          </a:bodyPr>
          <a:lstStyle/>
          <a:p>
            <a:r>
              <a:rPr lang="en-US" sz="2800" baseline="30000" dirty="0"/>
              <a:t>Wednesday 10th September 2025</a:t>
            </a:r>
            <a:endParaRPr lang="en-US" sz="2800" dirty="0"/>
          </a:p>
        </p:txBody>
      </p:sp>
      <p:pic>
        <p:nvPicPr>
          <p:cNvPr id="1026" name="Picture 2" descr="38,514 BEST Cartoon Whale IMAGES, STOCK PHOTOS &amp; VECTORS | Adobe Stock">
            <a:extLst>
              <a:ext uri="{FF2B5EF4-FFF2-40B4-BE49-F238E27FC236}">
                <a16:creationId xmlns:a16="http://schemas.microsoft.com/office/drawing/2014/main" id="{C5E11F65-65BE-4989-84A7-77C43A14DF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7202" y="4020750"/>
            <a:ext cx="2043598" cy="122615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appy Shark Cartoon Character Royalty Free Cliparts, Vectors, And Stock  Illustration. Image 12493368.">
            <a:extLst>
              <a:ext uri="{FF2B5EF4-FFF2-40B4-BE49-F238E27FC236}">
                <a16:creationId xmlns:a16="http://schemas.microsoft.com/office/drawing/2014/main" id="{98ACBCD9-E9CF-4AA1-95C6-A321BCD3A2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963" y="4012277"/>
            <a:ext cx="2277836" cy="1275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792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Teaching staff</a:t>
            </a:r>
          </a:p>
        </p:txBody>
      </p:sp>
      <p:sp>
        <p:nvSpPr>
          <p:cNvPr id="3" name="Content Placeholder 2"/>
          <p:cNvSpPr>
            <a:spLocks noGrp="1"/>
          </p:cNvSpPr>
          <p:nvPr>
            <p:ph idx="1"/>
          </p:nvPr>
        </p:nvSpPr>
        <p:spPr/>
        <p:txBody>
          <a:bodyPr>
            <a:normAutofit fontScale="85000" lnSpcReduction="20000"/>
          </a:bodyPr>
          <a:lstStyle/>
          <a:p>
            <a:r>
              <a:rPr lang="en-US" b="1" dirty="0"/>
              <a:t>Sharks:</a:t>
            </a:r>
          </a:p>
          <a:p>
            <a:r>
              <a:rPr lang="en-US" dirty="0" err="1"/>
              <a:t>Mrs</a:t>
            </a:r>
            <a:r>
              <a:rPr lang="en-US" dirty="0"/>
              <a:t> Febvre </a:t>
            </a:r>
          </a:p>
          <a:p>
            <a:r>
              <a:rPr lang="en-US" dirty="0"/>
              <a:t>TA Mrs Bridges</a:t>
            </a:r>
          </a:p>
          <a:p>
            <a:r>
              <a:rPr lang="en-US" dirty="0"/>
              <a:t>Miss Andrews – Monday, Tuesday and Thursday afternoons.</a:t>
            </a:r>
          </a:p>
          <a:p>
            <a:r>
              <a:rPr lang="en-US" b="1" dirty="0"/>
              <a:t>Whales:</a:t>
            </a:r>
          </a:p>
          <a:p>
            <a:r>
              <a:rPr lang="en-US" dirty="0"/>
              <a:t>Mrs Izzard</a:t>
            </a:r>
          </a:p>
          <a:p>
            <a:r>
              <a:rPr lang="en-US" dirty="0"/>
              <a:t>TA Mrs </a:t>
            </a:r>
            <a:r>
              <a:rPr lang="en-US" dirty="0" err="1"/>
              <a:t>Langbridge</a:t>
            </a:r>
            <a:endParaRPr lang="en-US" dirty="0"/>
          </a:p>
          <a:p>
            <a:endParaRPr lang="en-US" dirty="0"/>
          </a:p>
          <a:p>
            <a:r>
              <a:rPr lang="en-US"/>
              <a:t>  </a:t>
            </a:r>
            <a:endParaRPr lang="en-US" dirty="0"/>
          </a:p>
        </p:txBody>
      </p:sp>
    </p:spTree>
    <p:extLst>
      <p:ext uri="{BB962C8B-B14F-4D97-AF65-F5344CB8AC3E}">
        <p14:creationId xmlns:p14="http://schemas.microsoft.com/office/powerpoint/2010/main" val="3270752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Curriculum</a:t>
            </a:r>
          </a:p>
        </p:txBody>
      </p:sp>
      <p:sp>
        <p:nvSpPr>
          <p:cNvPr id="3" name="Content Placeholder 2"/>
          <p:cNvSpPr>
            <a:spLocks noGrp="1"/>
          </p:cNvSpPr>
          <p:nvPr>
            <p:ph idx="1"/>
          </p:nvPr>
        </p:nvSpPr>
        <p:spPr/>
        <p:txBody>
          <a:bodyPr>
            <a:normAutofit fontScale="85000" lnSpcReduction="20000"/>
          </a:bodyPr>
          <a:lstStyle/>
          <a:p>
            <a:r>
              <a:rPr lang="en-US" dirty="0"/>
              <a:t>English                        	P.E.</a:t>
            </a:r>
          </a:p>
          <a:p>
            <a:r>
              <a:rPr lang="en-US" dirty="0"/>
              <a:t>Mathematics               	P.H.S.E.</a:t>
            </a:r>
          </a:p>
          <a:p>
            <a:r>
              <a:rPr lang="en-US" dirty="0"/>
              <a:t>Science                        	Philosophy</a:t>
            </a:r>
          </a:p>
          <a:p>
            <a:r>
              <a:rPr lang="en-US" dirty="0"/>
              <a:t>History                        	Art and Design</a:t>
            </a:r>
          </a:p>
          <a:p>
            <a:r>
              <a:rPr lang="en-US" dirty="0"/>
              <a:t>Design and Technology</a:t>
            </a:r>
          </a:p>
          <a:p>
            <a:r>
              <a:rPr lang="en-US" dirty="0"/>
              <a:t>Computing                  	Music</a:t>
            </a:r>
          </a:p>
          <a:p>
            <a:r>
              <a:rPr lang="en-US" dirty="0"/>
              <a:t>R.E.                             	Geography</a:t>
            </a:r>
          </a:p>
          <a:p>
            <a:r>
              <a:rPr lang="en-US" dirty="0"/>
              <a:t>French                         	Life Skills</a:t>
            </a:r>
          </a:p>
          <a:p>
            <a:r>
              <a:rPr lang="en-US" dirty="0"/>
              <a:t>Latin</a:t>
            </a:r>
          </a:p>
        </p:txBody>
      </p:sp>
    </p:spTree>
    <p:extLst>
      <p:ext uri="{BB962C8B-B14F-4D97-AF65-F5344CB8AC3E}">
        <p14:creationId xmlns:p14="http://schemas.microsoft.com/office/powerpoint/2010/main" val="878783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A4E3D-E6E8-47E7-A1D1-87A59F493CED}"/>
              </a:ext>
            </a:extLst>
          </p:cNvPr>
          <p:cNvSpPr>
            <a:spLocks noGrp="1"/>
          </p:cNvSpPr>
          <p:nvPr>
            <p:ph type="title"/>
          </p:nvPr>
        </p:nvSpPr>
        <p:spPr/>
        <p:txBody>
          <a:bodyPr/>
          <a:lstStyle/>
          <a:p>
            <a:r>
              <a:rPr lang="en-GB" dirty="0"/>
              <a:t>This term</a:t>
            </a:r>
          </a:p>
        </p:txBody>
      </p:sp>
      <p:sp>
        <p:nvSpPr>
          <p:cNvPr id="3" name="Content Placeholder 2">
            <a:extLst>
              <a:ext uri="{FF2B5EF4-FFF2-40B4-BE49-F238E27FC236}">
                <a16:creationId xmlns:a16="http://schemas.microsoft.com/office/drawing/2014/main" id="{BE139DC1-AAAE-4854-BA83-0F5792681548}"/>
              </a:ext>
            </a:extLst>
          </p:cNvPr>
          <p:cNvSpPr>
            <a:spLocks noGrp="1"/>
          </p:cNvSpPr>
          <p:nvPr>
            <p:ph idx="1"/>
          </p:nvPr>
        </p:nvSpPr>
        <p:spPr/>
        <p:txBody>
          <a:bodyPr/>
          <a:lstStyle/>
          <a:p>
            <a:r>
              <a:rPr lang="en-GB" dirty="0"/>
              <a:t>Our learning is based around the First World War.</a:t>
            </a:r>
          </a:p>
          <a:p>
            <a:r>
              <a:rPr lang="en-GB" dirty="0"/>
              <a:t>Our English writing, History, Art and Music will be linked to this theme. </a:t>
            </a:r>
          </a:p>
          <a:p>
            <a:r>
              <a:rPr lang="en-GB" b="1" dirty="0"/>
              <a:t>Check the school website for our curriculum map and long term plan. (Click on Key information then curriculum)</a:t>
            </a:r>
          </a:p>
        </p:txBody>
      </p:sp>
    </p:spTree>
    <p:extLst>
      <p:ext uri="{BB962C8B-B14F-4D97-AF65-F5344CB8AC3E}">
        <p14:creationId xmlns:p14="http://schemas.microsoft.com/office/powerpoint/2010/main" val="41530279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Reading</a:t>
            </a:r>
            <a:r>
              <a:rPr lang="en-US" sz="1600" dirty="0"/>
              <a:t>.</a:t>
            </a:r>
            <a:br>
              <a:rPr lang="en-US" sz="1600" dirty="0"/>
            </a:br>
            <a:endParaRPr lang="en-US" dirty="0"/>
          </a:p>
        </p:txBody>
      </p:sp>
      <p:pic>
        <p:nvPicPr>
          <p:cNvPr id="4" name="Content Placeholder 3" descr="Unknown.jpg"/>
          <p:cNvPicPr>
            <a:picLocks noGrp="1" noChangeAspect="1"/>
          </p:cNvPicPr>
          <p:nvPr>
            <p:ph idx="1"/>
          </p:nvPr>
        </p:nvPicPr>
        <p:blipFill rotWithShape="1">
          <a:blip r:embed="rId2">
            <a:extLst>
              <a:ext uri="{28A0092B-C50C-407E-A947-70E740481C1C}">
                <a14:useLocalDpi xmlns:a14="http://schemas.microsoft.com/office/drawing/2010/main" val="0"/>
              </a:ext>
            </a:extLst>
          </a:blip>
          <a:srcRect t="4351" b="2763"/>
          <a:stretch/>
        </p:blipFill>
        <p:spPr>
          <a:xfrm>
            <a:off x="3386363" y="4383542"/>
            <a:ext cx="2371274" cy="1559121"/>
          </a:xfrm>
        </p:spPr>
      </p:pic>
      <p:sp>
        <p:nvSpPr>
          <p:cNvPr id="3" name="TextBox 2">
            <a:extLst>
              <a:ext uri="{FF2B5EF4-FFF2-40B4-BE49-F238E27FC236}">
                <a16:creationId xmlns:a16="http://schemas.microsoft.com/office/drawing/2014/main" id="{47F36D6C-D7A9-4C9E-A6B6-5258D3D48DBA}"/>
              </a:ext>
            </a:extLst>
          </p:cNvPr>
          <p:cNvSpPr txBox="1"/>
          <p:nvPr/>
        </p:nvSpPr>
        <p:spPr>
          <a:xfrm>
            <a:off x="1176866" y="2817845"/>
            <a:ext cx="7221785" cy="1200329"/>
          </a:xfrm>
          <a:prstGeom prst="rect">
            <a:avLst/>
          </a:prstGeom>
          <a:noFill/>
        </p:spPr>
        <p:txBody>
          <a:bodyPr wrap="none" rtlCol="0">
            <a:spAutoFit/>
          </a:bodyPr>
          <a:lstStyle/>
          <a:p>
            <a:r>
              <a:rPr lang="en-GB" dirty="0"/>
              <a:t>Please continue to hear your child read regularly, it is important for vocabulary</a:t>
            </a:r>
          </a:p>
          <a:p>
            <a:r>
              <a:rPr lang="en-GB" dirty="0"/>
              <a:t> understanding. </a:t>
            </a:r>
          </a:p>
          <a:p>
            <a:r>
              <a:rPr lang="en-GB" dirty="0"/>
              <a:t>Please see the recommended book list for the types of texts you can read with </a:t>
            </a:r>
          </a:p>
          <a:p>
            <a:r>
              <a:rPr lang="en-GB" dirty="0"/>
              <a:t>Your child. </a:t>
            </a:r>
          </a:p>
        </p:txBody>
      </p:sp>
    </p:spTree>
    <p:extLst>
      <p:ext uri="{BB962C8B-B14F-4D97-AF65-F5344CB8AC3E}">
        <p14:creationId xmlns:p14="http://schemas.microsoft.com/office/powerpoint/2010/main" val="2137547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P.E.kit</a:t>
            </a:r>
            <a:endParaRPr lang="en-US" dirty="0"/>
          </a:p>
        </p:txBody>
      </p:sp>
      <p:sp>
        <p:nvSpPr>
          <p:cNvPr id="3" name="Content Placeholder 2"/>
          <p:cNvSpPr>
            <a:spLocks noGrp="1"/>
          </p:cNvSpPr>
          <p:nvPr>
            <p:ph idx="1"/>
          </p:nvPr>
        </p:nvSpPr>
        <p:spPr/>
        <p:txBody>
          <a:bodyPr/>
          <a:lstStyle/>
          <a:p>
            <a:r>
              <a:rPr lang="en-US" dirty="0"/>
              <a:t>White T shirt</a:t>
            </a:r>
          </a:p>
          <a:p>
            <a:r>
              <a:rPr lang="en-US" dirty="0"/>
              <a:t>Green shorts</a:t>
            </a:r>
          </a:p>
          <a:p>
            <a:r>
              <a:rPr lang="en-US" dirty="0"/>
              <a:t>Trainers </a:t>
            </a:r>
          </a:p>
          <a:p>
            <a:r>
              <a:rPr lang="en-US" dirty="0"/>
              <a:t>Tracksuit in navy, black or grey</a:t>
            </a:r>
          </a:p>
          <a:p>
            <a:r>
              <a:rPr lang="en-US" dirty="0"/>
              <a:t>P.E. will be on a Friday afternoon lead by </a:t>
            </a:r>
            <a:r>
              <a:rPr lang="en-US" dirty="0" err="1"/>
              <a:t>Mr</a:t>
            </a:r>
            <a:r>
              <a:rPr lang="en-US" dirty="0"/>
              <a:t> </a:t>
            </a:r>
            <a:r>
              <a:rPr lang="en-US" dirty="0" err="1"/>
              <a:t>Durrant</a:t>
            </a:r>
            <a:r>
              <a:rPr lang="en-US" dirty="0"/>
              <a:t>.</a:t>
            </a:r>
          </a:p>
          <a:p>
            <a:r>
              <a:rPr lang="en-US" dirty="0"/>
              <a:t>Please come to school in your P.E. kit</a:t>
            </a:r>
          </a:p>
        </p:txBody>
      </p:sp>
    </p:spTree>
    <p:extLst>
      <p:ext uri="{BB962C8B-B14F-4D97-AF65-F5344CB8AC3E}">
        <p14:creationId xmlns:p14="http://schemas.microsoft.com/office/powerpoint/2010/main" val="1254312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Water – Make sure your child has a bottle to bring into school everyday. </a:t>
            </a:r>
          </a:p>
        </p:txBody>
      </p:sp>
      <p:pic>
        <p:nvPicPr>
          <p:cNvPr id="4" name="Content Placeholder 3" descr="water-bottles-top-2x1-lowres1024-01000.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76338" y="2513410"/>
            <a:ext cx="6799262" cy="3399631"/>
          </a:xfrm>
        </p:spPr>
      </p:pic>
    </p:spTree>
    <p:extLst>
      <p:ext uri="{BB962C8B-B14F-4D97-AF65-F5344CB8AC3E}">
        <p14:creationId xmlns:p14="http://schemas.microsoft.com/office/powerpoint/2010/main" val="4293474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S.A.T.S.</a:t>
            </a:r>
          </a:p>
        </p:txBody>
      </p:sp>
      <p:sp>
        <p:nvSpPr>
          <p:cNvPr id="3" name="Content Placeholder 2"/>
          <p:cNvSpPr>
            <a:spLocks noGrp="1"/>
          </p:cNvSpPr>
          <p:nvPr>
            <p:ph idx="1"/>
          </p:nvPr>
        </p:nvSpPr>
        <p:spPr/>
        <p:txBody>
          <a:bodyPr>
            <a:normAutofit/>
          </a:bodyPr>
          <a:lstStyle/>
          <a:p>
            <a:r>
              <a:rPr lang="en-US" sz="4000" dirty="0"/>
              <a:t>There will be a meeting for the parents in the New Year to explain the S.A.T.S. tests.</a:t>
            </a:r>
          </a:p>
        </p:txBody>
      </p:sp>
    </p:spTree>
    <p:extLst>
      <p:ext uri="{BB962C8B-B14F-4D97-AF65-F5344CB8AC3E}">
        <p14:creationId xmlns:p14="http://schemas.microsoft.com/office/powerpoint/2010/main" val="3057644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Homework</a:t>
            </a:r>
          </a:p>
        </p:txBody>
      </p:sp>
      <p:sp>
        <p:nvSpPr>
          <p:cNvPr id="3" name="Content Placeholder 2"/>
          <p:cNvSpPr>
            <a:spLocks noGrp="1"/>
          </p:cNvSpPr>
          <p:nvPr>
            <p:ph idx="1"/>
          </p:nvPr>
        </p:nvSpPr>
        <p:spPr>
          <a:xfrm>
            <a:off x="606490" y="2379687"/>
            <a:ext cx="8229600" cy="4046731"/>
          </a:xfrm>
        </p:spPr>
        <p:txBody>
          <a:bodyPr/>
          <a:lstStyle/>
          <a:p>
            <a:r>
              <a:rPr lang="en-US" dirty="0"/>
              <a:t>Homework is provided weekly. It will be the same across both classes and will be</a:t>
            </a:r>
          </a:p>
          <a:p>
            <a:r>
              <a:rPr lang="en-US" dirty="0"/>
              <a:t>a list of spellings</a:t>
            </a:r>
          </a:p>
          <a:p>
            <a:r>
              <a:rPr lang="en-US" dirty="0"/>
              <a:t>Mathematics</a:t>
            </a:r>
          </a:p>
          <a:p>
            <a:r>
              <a:rPr lang="en-US" dirty="0"/>
              <a:t>English </a:t>
            </a:r>
          </a:p>
          <a:p>
            <a:r>
              <a:rPr lang="en-US" dirty="0"/>
              <a:t>Given out on a Wednesday and </a:t>
            </a:r>
          </a:p>
          <a:p>
            <a:pPr marL="0" indent="0">
              <a:buNone/>
            </a:pPr>
            <a:r>
              <a:rPr lang="en-US" dirty="0"/>
              <a:t>collected the following Wednesday            </a:t>
            </a:r>
          </a:p>
        </p:txBody>
      </p:sp>
      <p:pic>
        <p:nvPicPr>
          <p:cNvPr id="4" name="Picture 3" descr="homework book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03291" y="3135963"/>
            <a:ext cx="3068945" cy="2806700"/>
          </a:xfrm>
          <a:prstGeom prst="rect">
            <a:avLst/>
          </a:prstGeom>
        </p:spPr>
      </p:pic>
    </p:spTree>
    <p:extLst>
      <p:ext uri="{BB962C8B-B14F-4D97-AF65-F5344CB8AC3E}">
        <p14:creationId xmlns:p14="http://schemas.microsoft.com/office/powerpoint/2010/main" val="1992526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Parents Evenings</a:t>
            </a:r>
          </a:p>
        </p:txBody>
      </p:sp>
      <p:sp>
        <p:nvSpPr>
          <p:cNvPr id="3" name="Content Placeholder 2"/>
          <p:cNvSpPr>
            <a:spLocks noGrp="1"/>
          </p:cNvSpPr>
          <p:nvPr>
            <p:ph idx="1"/>
          </p:nvPr>
        </p:nvSpPr>
        <p:spPr/>
        <p:txBody>
          <a:bodyPr>
            <a:normAutofit lnSpcReduction="10000"/>
          </a:bodyPr>
          <a:lstStyle/>
          <a:p>
            <a:r>
              <a:rPr lang="en-US" sz="3600" dirty="0"/>
              <a:t>There will be an opportunity this term to meet your child’s teacher.</a:t>
            </a:r>
          </a:p>
          <a:p>
            <a:r>
              <a:rPr lang="en-US" sz="3600" dirty="0"/>
              <a:t>Tuesday 17</a:t>
            </a:r>
            <a:r>
              <a:rPr lang="en-US" sz="3600" baseline="30000" dirty="0"/>
              <a:t>th</a:t>
            </a:r>
            <a:r>
              <a:rPr lang="en-US" sz="3600" dirty="0"/>
              <a:t> October 3:30 – 6:00pm</a:t>
            </a:r>
          </a:p>
          <a:p>
            <a:r>
              <a:rPr lang="en-US" sz="3600" dirty="0"/>
              <a:t>Thursday 19th  October 4:30 – 7:30pm.</a:t>
            </a:r>
          </a:p>
        </p:txBody>
      </p:sp>
    </p:spTree>
    <p:extLst>
      <p:ext uri="{BB962C8B-B14F-4D97-AF65-F5344CB8AC3E}">
        <p14:creationId xmlns:p14="http://schemas.microsoft.com/office/powerpoint/2010/main" val="3600711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a:t>Supporting your child – Help your child to become more independent this year and responsible for themselves and belongings.  If you want to complete any additional support at home we recommend the CPG work books or revision guides. </a:t>
            </a:r>
          </a:p>
        </p:txBody>
      </p:sp>
      <p:pic>
        <p:nvPicPr>
          <p:cNvPr id="4" name="Content Placeholder 3" descr="kids- similing.png"/>
          <p:cNvPicPr>
            <a:picLocks noGrp="1" noChangeAspect="1"/>
          </p:cNvPicPr>
          <p:nvPr>
            <p:ph idx="1"/>
          </p:nvPr>
        </p:nvPicPr>
        <p:blipFill rotWithShape="1">
          <a:blip r:embed="rId2">
            <a:extLst>
              <a:ext uri="{28A0092B-C50C-407E-A947-70E740481C1C}">
                <a14:useLocalDpi xmlns:a14="http://schemas.microsoft.com/office/drawing/2010/main" val="0"/>
              </a:ext>
            </a:extLst>
          </a:blip>
          <a:srcRect l="-8275" t="1" r="2129" b="14437"/>
          <a:stretch/>
        </p:blipFill>
        <p:spPr>
          <a:xfrm>
            <a:off x="1791381" y="3004399"/>
            <a:ext cx="3517737" cy="2757184"/>
          </a:xfrm>
        </p:spPr>
      </p:pic>
    </p:spTree>
    <p:extLst>
      <p:ext uri="{BB962C8B-B14F-4D97-AF65-F5344CB8AC3E}">
        <p14:creationId xmlns:p14="http://schemas.microsoft.com/office/powerpoint/2010/main" val="2340330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Events</a:t>
            </a:r>
          </a:p>
        </p:txBody>
      </p:sp>
      <p:sp>
        <p:nvSpPr>
          <p:cNvPr id="3" name="Content Placeholder 2"/>
          <p:cNvSpPr>
            <a:spLocks noGrp="1"/>
          </p:cNvSpPr>
          <p:nvPr>
            <p:ph idx="1"/>
          </p:nvPr>
        </p:nvSpPr>
        <p:spPr/>
        <p:txBody>
          <a:bodyPr>
            <a:normAutofit fontScale="55000" lnSpcReduction="20000"/>
          </a:bodyPr>
          <a:lstStyle/>
          <a:p>
            <a:r>
              <a:rPr lang="en-US" sz="4000" dirty="0"/>
              <a:t>Residential visit 25</a:t>
            </a:r>
            <a:r>
              <a:rPr lang="en-US" sz="4000" baseline="30000" dirty="0"/>
              <a:t>th</a:t>
            </a:r>
            <a:r>
              <a:rPr lang="en-US" sz="4000" dirty="0"/>
              <a:t> September – 29</a:t>
            </a:r>
            <a:r>
              <a:rPr lang="en-US" sz="4000" baseline="30000" dirty="0"/>
              <a:t>th</a:t>
            </a:r>
            <a:r>
              <a:rPr lang="en-US" sz="4000" dirty="0"/>
              <a:t> September</a:t>
            </a:r>
          </a:p>
          <a:p>
            <a:r>
              <a:rPr lang="en-US" sz="4000" dirty="0"/>
              <a:t>Visits to the war graves and Cenotaph – Autumn term </a:t>
            </a:r>
          </a:p>
          <a:p>
            <a:r>
              <a:rPr lang="en-US" sz="4000" dirty="0"/>
              <a:t>Cinema visits – Autumn term</a:t>
            </a:r>
          </a:p>
          <a:p>
            <a:r>
              <a:rPr lang="en-US" sz="4000" dirty="0"/>
              <a:t>Pantomime - December</a:t>
            </a:r>
          </a:p>
          <a:p>
            <a:r>
              <a:rPr lang="en-US" sz="4000" dirty="0"/>
              <a:t>SATS –further information will follow about these national tests.</a:t>
            </a:r>
          </a:p>
          <a:p>
            <a:r>
              <a:rPr lang="en-US" sz="4000" dirty="0"/>
              <a:t>Activity week – June/July</a:t>
            </a:r>
          </a:p>
          <a:p>
            <a:r>
              <a:rPr lang="en-US" sz="4000" dirty="0"/>
              <a:t>School production - July</a:t>
            </a:r>
          </a:p>
          <a:p>
            <a:endParaRPr lang="en-US" dirty="0"/>
          </a:p>
        </p:txBody>
      </p:sp>
    </p:spTree>
    <p:extLst>
      <p:ext uri="{BB962C8B-B14F-4D97-AF65-F5344CB8AC3E}">
        <p14:creationId xmlns:p14="http://schemas.microsoft.com/office/powerpoint/2010/main" val="666284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Aims</a:t>
            </a:r>
          </a:p>
        </p:txBody>
      </p:sp>
      <p:sp>
        <p:nvSpPr>
          <p:cNvPr id="3" name="Content Placeholder 2"/>
          <p:cNvSpPr>
            <a:spLocks noGrp="1"/>
          </p:cNvSpPr>
          <p:nvPr>
            <p:ph idx="1"/>
          </p:nvPr>
        </p:nvSpPr>
        <p:spPr/>
        <p:txBody>
          <a:bodyPr>
            <a:normAutofit lnSpcReduction="10000"/>
          </a:bodyPr>
          <a:lstStyle/>
          <a:p>
            <a:r>
              <a:rPr lang="en-US" sz="3600" dirty="0"/>
              <a:t>We want your </a:t>
            </a:r>
            <a:r>
              <a:rPr lang="en-US" sz="3600"/>
              <a:t>child to:</a:t>
            </a:r>
            <a:endParaRPr lang="en-US" sz="3600" dirty="0"/>
          </a:p>
          <a:p>
            <a:r>
              <a:rPr lang="en-US" sz="3600" dirty="0"/>
              <a:t>Become  a confident student</a:t>
            </a:r>
          </a:p>
          <a:p>
            <a:r>
              <a:rPr lang="en-US" sz="3600" dirty="0"/>
              <a:t>Develop a love of learning</a:t>
            </a:r>
          </a:p>
          <a:p>
            <a:r>
              <a:rPr lang="en-US" sz="3600" dirty="0"/>
              <a:t>Become ready for high school</a:t>
            </a:r>
          </a:p>
          <a:p>
            <a:r>
              <a:rPr lang="en-US" sz="3600" dirty="0"/>
              <a:t>Reach their full potential</a:t>
            </a:r>
          </a:p>
        </p:txBody>
      </p:sp>
    </p:spTree>
    <p:extLst>
      <p:ext uri="{BB962C8B-B14F-4D97-AF65-F5344CB8AC3E}">
        <p14:creationId xmlns:p14="http://schemas.microsoft.com/office/powerpoint/2010/main" val="1124861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1F7B5-08FB-4E8D-BF72-C3E8BEAF9B45}"/>
              </a:ext>
            </a:extLst>
          </p:cNvPr>
          <p:cNvSpPr>
            <a:spLocks noGrp="1"/>
          </p:cNvSpPr>
          <p:nvPr>
            <p:ph type="title"/>
          </p:nvPr>
        </p:nvSpPr>
        <p:spPr/>
        <p:txBody>
          <a:bodyPr/>
          <a:lstStyle/>
          <a:p>
            <a:r>
              <a:rPr lang="en-GB" dirty="0"/>
              <a:t>Concerns or worries</a:t>
            </a:r>
          </a:p>
        </p:txBody>
      </p:sp>
      <p:sp>
        <p:nvSpPr>
          <p:cNvPr id="3" name="Content Placeholder 2">
            <a:extLst>
              <a:ext uri="{FF2B5EF4-FFF2-40B4-BE49-F238E27FC236}">
                <a16:creationId xmlns:a16="http://schemas.microsoft.com/office/drawing/2014/main" id="{70140045-4913-49AC-8D63-674D8B04AB95}"/>
              </a:ext>
            </a:extLst>
          </p:cNvPr>
          <p:cNvSpPr>
            <a:spLocks noGrp="1"/>
          </p:cNvSpPr>
          <p:nvPr>
            <p:ph idx="1"/>
          </p:nvPr>
        </p:nvSpPr>
        <p:spPr/>
        <p:txBody>
          <a:bodyPr>
            <a:normAutofit lnSpcReduction="10000"/>
          </a:bodyPr>
          <a:lstStyle/>
          <a:p>
            <a:r>
              <a:rPr lang="en-GB" dirty="0"/>
              <a:t>If you have a worry or concern about your child, you should firstly contact the class teacher via email. </a:t>
            </a:r>
          </a:p>
          <a:p>
            <a:pPr marL="0" indent="0">
              <a:buNone/>
            </a:pPr>
            <a:r>
              <a:rPr lang="en-GB" dirty="0">
                <a:solidFill>
                  <a:schemeClr val="accent3">
                    <a:lumMod val="75000"/>
                  </a:schemeClr>
                </a:solidFill>
              </a:rPr>
              <a:t>sharks@stmargaretsipswich.org</a:t>
            </a:r>
          </a:p>
          <a:p>
            <a:pPr marL="0" indent="0">
              <a:buNone/>
            </a:pPr>
            <a:r>
              <a:rPr lang="en-GB" dirty="0">
                <a:solidFill>
                  <a:schemeClr val="accent1">
                    <a:lumMod val="75000"/>
                  </a:schemeClr>
                </a:solidFill>
              </a:rPr>
              <a:t>whales@stmargaretsipswich.org</a:t>
            </a:r>
          </a:p>
          <a:p>
            <a:r>
              <a:rPr lang="en-GB" dirty="0"/>
              <a:t>If you need to escalate your query for any reason, please contact Mrs Febvre the Key Stage Two </a:t>
            </a:r>
            <a:r>
              <a:rPr lang="en-GB"/>
              <a:t>Assistant Headteacher, </a:t>
            </a:r>
            <a:r>
              <a:rPr lang="en-GB" dirty="0"/>
              <a:t>either by email or request a phone conversation. </a:t>
            </a:r>
          </a:p>
          <a:p>
            <a:endParaRPr lang="en-GB" dirty="0"/>
          </a:p>
        </p:txBody>
      </p:sp>
    </p:spTree>
    <p:extLst>
      <p:ext uri="{BB962C8B-B14F-4D97-AF65-F5344CB8AC3E}">
        <p14:creationId xmlns:p14="http://schemas.microsoft.com/office/powerpoint/2010/main" val="528531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07FDF-4A7C-4618-B92F-43C24C7DAAA1}"/>
              </a:ext>
            </a:extLst>
          </p:cNvPr>
          <p:cNvSpPr>
            <a:spLocks noGrp="1"/>
          </p:cNvSpPr>
          <p:nvPr>
            <p:ph type="title"/>
          </p:nvPr>
        </p:nvSpPr>
        <p:spPr>
          <a:xfrm>
            <a:off x="457200" y="1212979"/>
            <a:ext cx="8229600" cy="5318449"/>
          </a:xfrm>
        </p:spPr>
        <p:txBody>
          <a:bodyPr>
            <a:normAutofit fontScale="90000"/>
          </a:bodyPr>
          <a:lstStyle/>
          <a:p>
            <a:r>
              <a:rPr lang="en-GB" sz="2700" dirty="0"/>
              <a:t>If you need to contact your child’s teacher please can you email on</a:t>
            </a:r>
            <a:br>
              <a:rPr lang="en-GB" sz="2700" dirty="0"/>
            </a:br>
            <a:br>
              <a:rPr lang="en-GB" sz="2700" dirty="0"/>
            </a:br>
            <a:br>
              <a:rPr lang="en-GB" sz="2700" dirty="0"/>
            </a:br>
            <a:br>
              <a:rPr lang="en-GB" sz="2700" dirty="0"/>
            </a:br>
            <a:r>
              <a:rPr lang="en-GB" sz="2700" u="sng" dirty="0">
                <a:solidFill>
                  <a:srgbClr val="0070C0"/>
                </a:solidFill>
              </a:rPr>
              <a:t>sharks@stmargaretsipswich.org</a:t>
            </a:r>
            <a:br>
              <a:rPr lang="en-GB" sz="2700" u="sng" dirty="0">
                <a:solidFill>
                  <a:srgbClr val="0070C0"/>
                </a:solidFill>
              </a:rPr>
            </a:br>
            <a:r>
              <a:rPr lang="en-GB" sz="2700" u="sng" dirty="0">
                <a:solidFill>
                  <a:srgbClr val="0070C0"/>
                </a:solidFill>
              </a:rPr>
              <a:t>whales@stmargaretsipswich.org </a:t>
            </a:r>
            <a:br>
              <a:rPr lang="en-GB" sz="2700" dirty="0"/>
            </a:br>
            <a:br>
              <a:rPr lang="en-GB" sz="2700" dirty="0"/>
            </a:br>
            <a:r>
              <a:rPr lang="en-GB" sz="2700" dirty="0"/>
              <a:t>Emails will be checked regularly between the hours of </a:t>
            </a:r>
            <a:br>
              <a:rPr lang="en-GB" sz="2700" dirty="0"/>
            </a:br>
            <a:r>
              <a:rPr lang="en-GB" sz="2700" dirty="0"/>
              <a:t>8 a.m. and 5 p.m. Monday to Friday.</a:t>
            </a:r>
            <a:br>
              <a:rPr lang="en-GB" sz="2700" dirty="0"/>
            </a:br>
            <a:r>
              <a:rPr lang="en-GB" sz="2700" dirty="0"/>
              <a:t>We will be happy to answer any questions via email or we will phone you if it is necessary.</a:t>
            </a:r>
            <a:br>
              <a:rPr lang="en-GB" sz="2700" dirty="0"/>
            </a:br>
            <a:r>
              <a:rPr lang="en-GB" sz="2700" dirty="0"/>
              <a:t>You may not always get an immediate response so if it is something </a:t>
            </a:r>
            <a:r>
              <a:rPr lang="en-GB" sz="2700" b="1" dirty="0"/>
              <a:t>urgent or a change of who is picking </a:t>
            </a:r>
            <a:r>
              <a:rPr lang="en-GB" sz="2700" dirty="0"/>
              <a:t>your child up that day, please phone the school on </a:t>
            </a:r>
            <a:br>
              <a:rPr lang="en-GB" sz="2700" dirty="0"/>
            </a:br>
            <a:r>
              <a:rPr lang="en-GB" sz="2700" dirty="0"/>
              <a:t>01473 251613</a:t>
            </a:r>
            <a:br>
              <a:rPr lang="en-GB" dirty="0"/>
            </a:br>
            <a:endParaRPr lang="en-GB" dirty="0"/>
          </a:p>
        </p:txBody>
      </p:sp>
    </p:spTree>
    <p:extLst>
      <p:ext uri="{BB962C8B-B14F-4D97-AF65-F5344CB8AC3E}">
        <p14:creationId xmlns:p14="http://schemas.microsoft.com/office/powerpoint/2010/main" val="4161417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3309A-84D8-4624-8A9D-4BFAD62ECE47}"/>
              </a:ext>
            </a:extLst>
          </p:cNvPr>
          <p:cNvSpPr>
            <a:spLocks noGrp="1"/>
          </p:cNvSpPr>
          <p:nvPr>
            <p:ph type="title"/>
          </p:nvPr>
        </p:nvSpPr>
        <p:spPr/>
        <p:txBody>
          <a:bodyPr/>
          <a:lstStyle/>
          <a:p>
            <a:r>
              <a:rPr lang="en-GB" dirty="0"/>
              <a:t>Norfolk Lakes</a:t>
            </a:r>
          </a:p>
        </p:txBody>
      </p:sp>
      <p:sp>
        <p:nvSpPr>
          <p:cNvPr id="3" name="Content Placeholder 2">
            <a:extLst>
              <a:ext uri="{FF2B5EF4-FFF2-40B4-BE49-F238E27FC236}">
                <a16:creationId xmlns:a16="http://schemas.microsoft.com/office/drawing/2014/main" id="{8989206B-BDAC-436F-8EEA-60500A5B501D}"/>
              </a:ext>
            </a:extLst>
          </p:cNvPr>
          <p:cNvSpPr>
            <a:spLocks noGrp="1"/>
          </p:cNvSpPr>
          <p:nvPr>
            <p:ph idx="1"/>
          </p:nvPr>
        </p:nvSpPr>
        <p:spPr/>
        <p:txBody>
          <a:bodyPr>
            <a:normAutofit fontScale="85000" lnSpcReduction="20000"/>
          </a:bodyPr>
          <a:lstStyle/>
          <a:p>
            <a:endParaRPr lang="en-GB" dirty="0"/>
          </a:p>
          <a:p>
            <a:r>
              <a:rPr lang="en-GB" dirty="0"/>
              <a:t>What to bring – See kit list.</a:t>
            </a:r>
          </a:p>
          <a:p>
            <a:r>
              <a:rPr lang="en-GB" dirty="0"/>
              <a:t>Medicines – Please bring into school in a plastic tub clearly named and labelled with dosage. </a:t>
            </a:r>
          </a:p>
          <a:p>
            <a:r>
              <a:rPr lang="en-GB" dirty="0"/>
              <a:t>No mobile phones or electronic devises </a:t>
            </a:r>
          </a:p>
          <a:p>
            <a:r>
              <a:rPr lang="en-GB" dirty="0"/>
              <a:t>Staff accompanying children – Mrs </a:t>
            </a:r>
            <a:r>
              <a:rPr lang="en-GB" dirty="0" err="1"/>
              <a:t>Febrve</a:t>
            </a:r>
            <a:r>
              <a:rPr lang="en-GB" dirty="0"/>
              <a:t>, Mrs Brown, Mrs Elliott-Duff, Mrs Bridges, Mr </a:t>
            </a:r>
            <a:r>
              <a:rPr lang="en-GB" dirty="0" err="1"/>
              <a:t>Durrant</a:t>
            </a:r>
            <a:r>
              <a:rPr lang="en-GB" dirty="0"/>
              <a:t>, Ms </a:t>
            </a:r>
            <a:r>
              <a:rPr lang="en-GB" dirty="0" err="1"/>
              <a:t>Dozzel</a:t>
            </a:r>
            <a:r>
              <a:rPr lang="en-GB" dirty="0"/>
              <a:t> and Mrs Barnes.</a:t>
            </a:r>
          </a:p>
          <a:p>
            <a:r>
              <a:rPr lang="en-GB" dirty="0"/>
              <a:t>Children remaining at school will have a project week and be taught by Miss Andrews, Mrs Taylor </a:t>
            </a:r>
          </a:p>
        </p:txBody>
      </p:sp>
    </p:spTree>
    <p:extLst>
      <p:ext uri="{BB962C8B-B14F-4D97-AF65-F5344CB8AC3E}">
        <p14:creationId xmlns:p14="http://schemas.microsoft.com/office/powerpoint/2010/main" val="189674124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139</TotalTime>
  <Words>682</Words>
  <Application>Microsoft Office PowerPoint</Application>
  <PresentationFormat>On-screen Show (4:3)</PresentationFormat>
  <Paragraphs>80</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Garamond</vt:lpstr>
      <vt:lpstr>Organic</vt:lpstr>
      <vt:lpstr>Meet the teacher</vt:lpstr>
      <vt:lpstr>Teaching staff</vt:lpstr>
      <vt:lpstr>Curriculum</vt:lpstr>
      <vt:lpstr>This term</vt:lpstr>
      <vt:lpstr>Reading. </vt:lpstr>
      <vt:lpstr>P.E.kit</vt:lpstr>
      <vt:lpstr>Water – Make sure your child has a bottle to bring into school everyday. </vt:lpstr>
      <vt:lpstr>S.A.T.S.</vt:lpstr>
      <vt:lpstr>Homework</vt:lpstr>
      <vt:lpstr>Parents Evenings</vt:lpstr>
      <vt:lpstr>Supporting your child – Help your child to become more independent this year and responsible for themselves and belongings.  If you want to complete any additional support at home we recommend the CPG work books or revision guides. </vt:lpstr>
      <vt:lpstr>Events</vt:lpstr>
      <vt:lpstr>Aims</vt:lpstr>
      <vt:lpstr>Concerns or worries</vt:lpstr>
      <vt:lpstr>If you need to contact your child’s teacher please can you email on    sharks@stmargaretsipswich.org whales@stmargaretsipswich.org   Emails will be checked regularly between the hours of  8 a.m. and 5 p.m. Monday to Friday. We will be happy to answer any questions via email or we will phone you if it is necessary. You may not always get an immediate response so if it is something urgent or a change of who is picking your child up that day, please phone the school on  01473 251613 </vt:lpstr>
      <vt:lpstr>Norfolk Lakes</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Julie Febvre</dc:creator>
  <cp:lastModifiedBy>Darren Gates</cp:lastModifiedBy>
  <cp:revision>21</cp:revision>
  <cp:lastPrinted>2022-09-08T15:16:40Z</cp:lastPrinted>
  <dcterms:created xsi:type="dcterms:W3CDTF">2019-09-04T18:44:41Z</dcterms:created>
  <dcterms:modified xsi:type="dcterms:W3CDTF">2025-12-19T17:53:59Z</dcterms:modified>
</cp:coreProperties>
</file>