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5" r:id="rId14"/>
    <p:sldId id="276" r:id="rId15"/>
    <p:sldId id="277" r:id="rId16"/>
    <p:sldId id="278" r:id="rId17"/>
    <p:sldId id="279" r:id="rId18"/>
    <p:sldId id="280" r:id="rId19"/>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730" y="6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g24d979f0d27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 name="Google Shape;58;g24d979f0d27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24d979f0d27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g24d979f0d27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24d979f0d27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24d979f0d27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24d979f0d27_0_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24d979f0d27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24d979f0d27_0_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24d979f0d27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24d979f0d27_0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24d979f0d27_0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50d94deb54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250d94deb54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g250d94deb54_0_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7" name="Google Shape;117;g250d94deb54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250d94deb54_0_2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250d94deb54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250d94deb54_0_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250d94deb54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250d94deb54_0_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250d94deb54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g250d94deb54_0_15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0" name="Google Shape;200;g250d94deb54_0_1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250d94deb54_0_17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4" name="Google Shape;224;g250d94deb54_0_17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250d94deb54_0_33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7" name="Google Shape;237;g250d94deb54_0_3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250d94deb54_0_18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5" name="Google Shape;245;g250d94deb54_0_18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a:p>
        </p:txBody>
      </p:sp>
      <p:sp>
        <p:nvSpPr>
          <p:cNvPr id="246" name="Google Shape;246;g250d94deb54_0_18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16</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250d94deb54_0_19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4" name="Google Shape;254;g250d94deb54_0_19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a:p>
        </p:txBody>
      </p:sp>
      <p:sp>
        <p:nvSpPr>
          <p:cNvPr id="255" name="Google Shape;255;g250d94deb54_0_19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17</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250d94deb54_0_20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3" name="Google Shape;263;g250d94deb54_0_20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a:blip r:embed="rId13">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1.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mailto:whales@stmargaretsipswich.org"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hyperlink" Target="mailto:admin@stmargaretsipswich.org" TargetMode="Externa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t="12685" r="8617" b="10202"/>
          <a:stretch/>
        </p:blipFill>
        <p:spPr>
          <a:xfrm>
            <a:off x="3033150" y="1223075"/>
            <a:ext cx="3253350" cy="1412200"/>
          </a:xfrm>
          <a:prstGeom prst="rect">
            <a:avLst/>
          </a:prstGeom>
          <a:noFill/>
          <a:ln>
            <a:noFill/>
          </a:ln>
        </p:spPr>
      </p:pic>
      <p:sp>
        <p:nvSpPr>
          <p:cNvPr id="55" name="Google Shape;55;p13"/>
          <p:cNvSpPr txBox="1"/>
          <p:nvPr/>
        </p:nvSpPr>
        <p:spPr>
          <a:xfrm>
            <a:off x="1530100" y="2260500"/>
            <a:ext cx="6917700" cy="113874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100"/>
              <a:buFont typeface="Arial"/>
              <a:buNone/>
            </a:pPr>
            <a:endParaRPr sz="3100" b="0" i="0" u="none" strike="noStrike" cap="none" dirty="0">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3100"/>
              <a:buFont typeface="Arial"/>
              <a:buNone/>
            </a:pPr>
            <a:r>
              <a:rPr lang="en-GB" sz="3100" dirty="0">
                <a:solidFill>
                  <a:srgbClr val="FF0000"/>
                </a:solidFill>
                <a:latin typeface="Calibri"/>
                <a:ea typeface="Calibri"/>
                <a:cs typeface="Calibri"/>
                <a:sym typeface="Calibri"/>
              </a:rPr>
              <a:t>St </a:t>
            </a:r>
            <a:r>
              <a:rPr lang="en-GB" sz="3100" dirty="0" err="1">
                <a:solidFill>
                  <a:srgbClr val="FF0000"/>
                </a:solidFill>
                <a:latin typeface="Calibri"/>
                <a:ea typeface="Calibri"/>
                <a:cs typeface="Calibri"/>
                <a:sym typeface="Calibri"/>
              </a:rPr>
              <a:t>Margarets</a:t>
            </a:r>
            <a:r>
              <a:rPr lang="en-GB" sz="3100" dirty="0">
                <a:solidFill>
                  <a:srgbClr val="FF0000"/>
                </a:solidFill>
                <a:latin typeface="Calibri"/>
                <a:ea typeface="Calibri"/>
                <a:cs typeface="Calibri"/>
                <a:sym typeface="Calibri"/>
              </a:rPr>
              <a:t> CEVAP School</a:t>
            </a:r>
            <a:r>
              <a:rPr lang="en-GB" sz="3100" b="0" i="0" u="none" strike="noStrike" cap="none" dirty="0">
                <a:solidFill>
                  <a:srgbClr val="FF0000"/>
                </a:solidFill>
                <a:latin typeface="Calibri"/>
                <a:ea typeface="Calibri"/>
                <a:cs typeface="Calibri"/>
                <a:sym typeface="Calibri"/>
              </a:rPr>
              <a:t>   </a:t>
            </a:r>
            <a:r>
              <a:rPr lang="en-GB" sz="3100" b="0" i="0" u="none" strike="noStrike" cap="none" dirty="0">
                <a:solidFill>
                  <a:srgbClr val="000000"/>
                </a:solidFill>
                <a:latin typeface="Calibri"/>
                <a:ea typeface="Calibri"/>
                <a:cs typeface="Calibri"/>
                <a:sym typeface="Calibri"/>
              </a:rPr>
              <a:t> </a:t>
            </a:r>
            <a:endParaRPr sz="3100" b="0" i="0" u="none" strike="noStrike" cap="none" dirty="0">
              <a:solidFill>
                <a:srgbClr val="000000"/>
              </a:solidFill>
              <a:latin typeface="Calibri"/>
              <a:ea typeface="Calibri"/>
              <a:cs typeface="Calibri"/>
              <a:sym typeface="Calibri"/>
            </a:endParaRPr>
          </a:p>
        </p:txBody>
      </p:sp>
      <p:pic>
        <p:nvPicPr>
          <p:cNvPr id="2" name="Picture 1">
            <a:extLst>
              <a:ext uri="{FF2B5EF4-FFF2-40B4-BE49-F238E27FC236}">
                <a16:creationId xmlns:a16="http://schemas.microsoft.com/office/drawing/2014/main" id="{7E5DF36D-7289-4958-8AA6-8C0F9CD34332}"/>
              </a:ext>
            </a:extLst>
          </p:cNvPr>
          <p:cNvPicPr>
            <a:picLocks noChangeAspect="1"/>
          </p:cNvPicPr>
          <p:nvPr/>
        </p:nvPicPr>
        <p:blipFill>
          <a:blip r:embed="rId4"/>
          <a:stretch>
            <a:fillRect/>
          </a:stretch>
        </p:blipFill>
        <p:spPr>
          <a:xfrm>
            <a:off x="6376673" y="1929175"/>
            <a:ext cx="1533949" cy="157819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pic>
        <p:nvPicPr>
          <p:cNvPr id="60" name="Google Shape;60;p14" title="Learning Ladders - Introduction for Parents"/>
          <p:cNvPicPr preferRelativeResize="0"/>
          <p:nvPr/>
        </p:nvPicPr>
        <p:blipFill rotWithShape="1">
          <a:blip r:embed="rId3">
            <a:alphaModFix/>
          </a:blip>
          <a:srcRect l="4720" r="-4720"/>
          <a:stretch/>
        </p:blipFill>
        <p:spPr>
          <a:xfrm>
            <a:off x="746625" y="896650"/>
            <a:ext cx="5528901" cy="3363675"/>
          </a:xfrm>
          <a:prstGeom prst="rect">
            <a:avLst/>
          </a:prstGeom>
          <a:noFill/>
          <a:ln>
            <a:noFill/>
          </a:ln>
        </p:spPr>
      </p:pic>
      <p:pic>
        <p:nvPicPr>
          <p:cNvPr id="61" name="Google Shape;61;p14"/>
          <p:cNvPicPr preferRelativeResize="0"/>
          <p:nvPr/>
        </p:nvPicPr>
        <p:blipFill>
          <a:blip r:embed="rId4">
            <a:alphaModFix/>
          </a:blip>
          <a:stretch>
            <a:fillRect/>
          </a:stretch>
        </p:blipFill>
        <p:spPr>
          <a:xfrm>
            <a:off x="5276525" y="972150"/>
            <a:ext cx="4399750" cy="2639850"/>
          </a:xfrm>
          <a:prstGeom prst="rect">
            <a:avLst/>
          </a:prstGeom>
          <a:noFill/>
          <a:ln>
            <a:noFill/>
          </a:ln>
        </p:spPr>
      </p:pic>
      <p:sp>
        <p:nvSpPr>
          <p:cNvPr id="2" name="TextBox 1">
            <a:extLst>
              <a:ext uri="{FF2B5EF4-FFF2-40B4-BE49-F238E27FC236}">
                <a16:creationId xmlns:a16="http://schemas.microsoft.com/office/drawing/2014/main" id="{F1E56D94-ADE8-46E5-848D-C172CDF320A4}"/>
              </a:ext>
            </a:extLst>
          </p:cNvPr>
          <p:cNvSpPr txBox="1"/>
          <p:nvPr/>
        </p:nvSpPr>
        <p:spPr>
          <a:xfrm>
            <a:off x="6473878" y="1728887"/>
            <a:ext cx="2282997" cy="954107"/>
          </a:xfrm>
          <a:prstGeom prst="rect">
            <a:avLst/>
          </a:prstGeom>
          <a:noFill/>
        </p:spPr>
        <p:txBody>
          <a:bodyPr wrap="none" rtlCol="0">
            <a:spAutoFit/>
          </a:bodyPr>
          <a:lstStyle/>
          <a:p>
            <a:r>
              <a:rPr lang="en-GB" dirty="0">
                <a:solidFill>
                  <a:srgbClr val="FF0000"/>
                </a:solidFill>
              </a:rPr>
              <a:t>The rationale and reasons</a:t>
            </a:r>
          </a:p>
          <a:p>
            <a:r>
              <a:rPr lang="en-GB" dirty="0">
                <a:solidFill>
                  <a:srgbClr val="FF0000"/>
                </a:solidFill>
              </a:rPr>
              <a:t> behind choosing Learning</a:t>
            </a:r>
          </a:p>
          <a:p>
            <a:r>
              <a:rPr lang="en-GB" dirty="0">
                <a:solidFill>
                  <a:srgbClr val="FF0000"/>
                </a:solidFill>
              </a:rPr>
              <a:t> Ladders – Mrs Brown </a:t>
            </a:r>
          </a:p>
          <a:p>
            <a:r>
              <a:rPr lang="en-GB" dirty="0">
                <a:solidFill>
                  <a:srgbClr val="FF0000"/>
                </a:solidFill>
              </a:rPr>
              <a:t>Assessment Lead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5"/>
          <p:cNvSpPr/>
          <p:nvPr/>
        </p:nvSpPr>
        <p:spPr>
          <a:xfrm>
            <a:off x="708875" y="135925"/>
            <a:ext cx="51153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15"/>
          <p:cNvSpPr txBox="1"/>
          <p:nvPr/>
        </p:nvSpPr>
        <p:spPr>
          <a:xfrm>
            <a:off x="847368" y="304819"/>
            <a:ext cx="4743900" cy="680400"/>
          </a:xfrm>
          <a:prstGeom prst="rect">
            <a:avLst/>
          </a:prstGeom>
          <a:noFill/>
          <a:ln>
            <a:noFill/>
          </a:ln>
        </p:spPr>
        <p:txBody>
          <a:bodyPr spcFirstLastPara="1" wrap="square" lIns="72000" tIns="72000" rIns="72000" bIns="72000" anchor="t" anchorCtr="0">
            <a:noAutofit/>
          </a:bodyPr>
          <a:lstStyle/>
          <a:p>
            <a:pPr marL="0" lvl="0" indent="0" algn="ctr" rtl="0">
              <a:spcBef>
                <a:spcPts val="0"/>
              </a:spcBef>
              <a:spcAft>
                <a:spcPts val="0"/>
              </a:spcAft>
              <a:buNone/>
            </a:pPr>
            <a:r>
              <a:rPr lang="en-GB" sz="2400" b="1">
                <a:solidFill>
                  <a:srgbClr val="12395B"/>
                </a:solidFill>
              </a:rPr>
              <a:t>What does the research tell us?</a:t>
            </a:r>
            <a:endParaRPr sz="3600">
              <a:solidFill>
                <a:srgbClr val="000000"/>
              </a:solidFill>
            </a:endParaRPr>
          </a:p>
        </p:txBody>
      </p:sp>
      <p:pic>
        <p:nvPicPr>
          <p:cNvPr id="69" name="Google Shape;69;p15"/>
          <p:cNvPicPr preferRelativeResize="0"/>
          <p:nvPr/>
        </p:nvPicPr>
        <p:blipFill rotWithShape="1">
          <a:blip r:embed="rId3">
            <a:alphaModFix/>
          </a:blip>
          <a:srcRect/>
          <a:stretch/>
        </p:blipFill>
        <p:spPr>
          <a:xfrm>
            <a:off x="1944113" y="1379576"/>
            <a:ext cx="5878678" cy="1305425"/>
          </a:xfrm>
          <a:prstGeom prst="rect">
            <a:avLst/>
          </a:prstGeom>
          <a:noFill/>
          <a:ln>
            <a:noFill/>
          </a:ln>
        </p:spPr>
      </p:pic>
      <p:pic>
        <p:nvPicPr>
          <p:cNvPr id="70" name="Google Shape;70;p15"/>
          <p:cNvPicPr preferRelativeResize="0"/>
          <p:nvPr/>
        </p:nvPicPr>
        <p:blipFill rotWithShape="1">
          <a:blip r:embed="rId4">
            <a:alphaModFix/>
          </a:blip>
          <a:srcRect r="1555"/>
          <a:stretch/>
        </p:blipFill>
        <p:spPr>
          <a:xfrm>
            <a:off x="1730538" y="2637800"/>
            <a:ext cx="6135949" cy="1911150"/>
          </a:xfrm>
          <a:prstGeom prst="rect">
            <a:avLst/>
          </a:prstGeom>
          <a:noFill/>
          <a:ln>
            <a:noFill/>
          </a:ln>
        </p:spPr>
      </p:pic>
      <p:pic>
        <p:nvPicPr>
          <p:cNvPr id="71" name="Google Shape;71;p15"/>
          <p:cNvPicPr preferRelativeResize="0"/>
          <p:nvPr/>
        </p:nvPicPr>
        <p:blipFill rotWithShape="1">
          <a:blip r:embed="rId5">
            <a:alphaModFix/>
          </a:blip>
          <a:srcRect/>
          <a:stretch/>
        </p:blipFill>
        <p:spPr>
          <a:xfrm>
            <a:off x="-53667" y="3079350"/>
            <a:ext cx="1997792" cy="2064150"/>
          </a:xfrm>
          <a:prstGeom prst="rect">
            <a:avLst/>
          </a:prstGeom>
          <a:noFill/>
          <a:ln>
            <a:noFill/>
          </a:ln>
        </p:spPr>
      </p:pic>
      <p:pic>
        <p:nvPicPr>
          <p:cNvPr id="72" name="Google Shape;72;p15"/>
          <p:cNvPicPr preferRelativeResize="0"/>
          <p:nvPr/>
        </p:nvPicPr>
        <p:blipFill rotWithShape="1">
          <a:blip r:embed="rId5">
            <a:alphaModFix/>
          </a:blip>
          <a:srcRect/>
          <a:stretch/>
        </p:blipFill>
        <p:spPr>
          <a:xfrm>
            <a:off x="7724303" y="304825"/>
            <a:ext cx="1138650" cy="11764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6"/>
          <p:cNvSpPr txBox="1"/>
          <p:nvPr/>
        </p:nvSpPr>
        <p:spPr>
          <a:xfrm>
            <a:off x="425750" y="1208225"/>
            <a:ext cx="8607000" cy="14775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2000" b="1">
                <a:solidFill>
                  <a:srgbClr val="12395B"/>
                </a:solidFill>
              </a:rPr>
              <a:t>All adults working in partnership to know exactly where a child is in their learning and  how to support learning in school and at home.</a:t>
            </a:r>
            <a:br>
              <a:rPr lang="en-GB" sz="4400" b="1" u="sng">
                <a:solidFill>
                  <a:schemeClr val="dk1"/>
                </a:solidFill>
              </a:rPr>
            </a:br>
            <a:endParaRPr sz="4400" b="1" u="sng">
              <a:solidFill>
                <a:schemeClr val="dk1"/>
              </a:solidFill>
            </a:endParaRPr>
          </a:p>
        </p:txBody>
      </p:sp>
      <p:sp>
        <p:nvSpPr>
          <p:cNvPr id="78" name="Google Shape;78;p16"/>
          <p:cNvSpPr/>
          <p:nvPr/>
        </p:nvSpPr>
        <p:spPr>
          <a:xfrm>
            <a:off x="315350" y="2166576"/>
            <a:ext cx="1356300" cy="714000"/>
          </a:xfrm>
          <a:prstGeom prst="roundRect">
            <a:avLst>
              <a:gd name="adj" fmla="val 16667"/>
            </a:avLst>
          </a:prstGeom>
          <a:solidFill>
            <a:srgbClr val="55AB54"/>
          </a:solidFill>
          <a:ln w="254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en-GB" sz="1300" b="1" i="0" u="none" strike="noStrike" cap="none" dirty="0">
                <a:solidFill>
                  <a:srgbClr val="FF0000"/>
                </a:solidFill>
                <a:latin typeface="Arial"/>
                <a:ea typeface="Arial"/>
                <a:cs typeface="Arial"/>
                <a:sym typeface="Arial"/>
              </a:rPr>
              <a:t>Two-way messaging</a:t>
            </a:r>
            <a:endParaRPr sz="1300" b="0" i="0" u="none" strike="noStrike" cap="none" dirty="0">
              <a:solidFill>
                <a:srgbClr val="FF0000"/>
              </a:solidFill>
              <a:latin typeface="Arial"/>
              <a:ea typeface="Arial"/>
              <a:cs typeface="Arial"/>
              <a:sym typeface="Arial"/>
            </a:endParaRPr>
          </a:p>
        </p:txBody>
      </p:sp>
      <p:sp>
        <p:nvSpPr>
          <p:cNvPr id="79" name="Google Shape;79;p16"/>
          <p:cNvSpPr/>
          <p:nvPr/>
        </p:nvSpPr>
        <p:spPr>
          <a:xfrm>
            <a:off x="1835653" y="2212765"/>
            <a:ext cx="1455300" cy="621600"/>
          </a:xfrm>
          <a:prstGeom prst="roundRect">
            <a:avLst>
              <a:gd name="adj" fmla="val 16667"/>
            </a:avLst>
          </a:prstGeom>
          <a:solidFill>
            <a:srgbClr val="ABBFDE"/>
          </a:solidFill>
          <a:ln w="254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en-GB" sz="1300" b="1" i="0" u="none" strike="noStrike" cap="none">
                <a:solidFill>
                  <a:srgbClr val="FFFFFF"/>
                </a:solidFill>
                <a:latin typeface="Arial"/>
                <a:ea typeface="Arial"/>
                <a:cs typeface="Arial"/>
                <a:sym typeface="Arial"/>
              </a:rPr>
              <a:t>Shared, personalised learning goals </a:t>
            </a:r>
            <a:endParaRPr sz="1300" b="0" i="0" u="none" strike="noStrike" cap="none">
              <a:solidFill>
                <a:srgbClr val="000000"/>
              </a:solidFill>
              <a:latin typeface="Arial"/>
              <a:ea typeface="Arial"/>
              <a:cs typeface="Arial"/>
              <a:sym typeface="Arial"/>
            </a:endParaRPr>
          </a:p>
        </p:txBody>
      </p:sp>
      <p:sp>
        <p:nvSpPr>
          <p:cNvPr id="80" name="Google Shape;80;p16"/>
          <p:cNvSpPr/>
          <p:nvPr/>
        </p:nvSpPr>
        <p:spPr>
          <a:xfrm>
            <a:off x="3506128" y="2212774"/>
            <a:ext cx="1455300" cy="621600"/>
          </a:xfrm>
          <a:prstGeom prst="roundRect">
            <a:avLst>
              <a:gd name="adj" fmla="val 16667"/>
            </a:avLst>
          </a:prstGeom>
          <a:solidFill>
            <a:srgbClr val="1266AC"/>
          </a:solidFill>
          <a:ln w="254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en-GB" sz="1300" b="1" i="0" u="none" strike="noStrike" cap="none" dirty="0">
                <a:solidFill>
                  <a:srgbClr val="FF0000"/>
                </a:solidFill>
                <a:latin typeface="Arial"/>
                <a:ea typeface="Arial"/>
                <a:cs typeface="Arial"/>
                <a:sym typeface="Arial"/>
              </a:rPr>
              <a:t>Personalised homework tasks</a:t>
            </a:r>
            <a:endParaRPr sz="1300" b="0" i="0" u="none" strike="noStrike" cap="none" dirty="0">
              <a:solidFill>
                <a:srgbClr val="FF0000"/>
              </a:solidFill>
              <a:latin typeface="Arial"/>
              <a:ea typeface="Arial"/>
              <a:cs typeface="Arial"/>
              <a:sym typeface="Arial"/>
            </a:endParaRPr>
          </a:p>
        </p:txBody>
      </p:sp>
      <p:sp>
        <p:nvSpPr>
          <p:cNvPr id="81" name="Google Shape;81;p16"/>
          <p:cNvSpPr/>
          <p:nvPr/>
        </p:nvSpPr>
        <p:spPr>
          <a:xfrm>
            <a:off x="5176603" y="2212785"/>
            <a:ext cx="1543800" cy="621600"/>
          </a:xfrm>
          <a:prstGeom prst="roundRect">
            <a:avLst>
              <a:gd name="adj" fmla="val 16667"/>
            </a:avLst>
          </a:prstGeom>
          <a:solidFill>
            <a:srgbClr val="009FE3"/>
          </a:solidFill>
          <a:ln w="254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en-GB" sz="1300" b="1" i="0" u="none" strike="noStrike" cap="none">
                <a:solidFill>
                  <a:srgbClr val="FFFFFF"/>
                </a:solidFill>
                <a:latin typeface="Arial"/>
                <a:ea typeface="Arial"/>
                <a:cs typeface="Arial"/>
                <a:sym typeface="Arial"/>
              </a:rPr>
              <a:t>Bespoke individual student reports</a:t>
            </a:r>
            <a:endParaRPr sz="1300" b="0" i="0" u="none" strike="noStrike" cap="none">
              <a:solidFill>
                <a:srgbClr val="000000"/>
              </a:solidFill>
              <a:latin typeface="Arial"/>
              <a:ea typeface="Arial"/>
              <a:cs typeface="Arial"/>
              <a:sym typeface="Arial"/>
            </a:endParaRPr>
          </a:p>
        </p:txBody>
      </p:sp>
      <p:sp>
        <p:nvSpPr>
          <p:cNvPr id="82" name="Google Shape;82;p16"/>
          <p:cNvSpPr/>
          <p:nvPr/>
        </p:nvSpPr>
        <p:spPr>
          <a:xfrm>
            <a:off x="7067999" y="2166571"/>
            <a:ext cx="1806300" cy="960000"/>
          </a:xfrm>
          <a:prstGeom prst="roundRect">
            <a:avLst>
              <a:gd name="adj" fmla="val 16667"/>
            </a:avLst>
          </a:prstGeom>
          <a:solidFill>
            <a:srgbClr val="F8AAA4"/>
          </a:solidFill>
          <a:ln w="25400"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300"/>
              <a:buFont typeface="Arial"/>
              <a:buNone/>
            </a:pPr>
            <a:r>
              <a:rPr lang="en-GB" sz="1300" b="1" i="0" u="none" strike="noStrike" cap="none">
                <a:solidFill>
                  <a:srgbClr val="FFFFFF"/>
                </a:solidFill>
                <a:latin typeface="Arial"/>
                <a:ea typeface="Arial"/>
                <a:cs typeface="Arial"/>
                <a:sym typeface="Arial"/>
              </a:rPr>
              <a:t>Educational terms unlocked with support articles for parents</a:t>
            </a:r>
            <a:endParaRPr sz="1300" b="0" i="0" u="none" strike="noStrike" cap="none">
              <a:solidFill>
                <a:srgbClr val="000000"/>
              </a:solidFill>
              <a:latin typeface="Arial"/>
              <a:ea typeface="Arial"/>
              <a:cs typeface="Arial"/>
              <a:sym typeface="Arial"/>
            </a:endParaRPr>
          </a:p>
        </p:txBody>
      </p:sp>
      <p:sp>
        <p:nvSpPr>
          <p:cNvPr id="83" name="Google Shape;83;p16"/>
          <p:cNvSpPr/>
          <p:nvPr/>
        </p:nvSpPr>
        <p:spPr>
          <a:xfrm>
            <a:off x="1671650" y="4183475"/>
            <a:ext cx="2755800" cy="960000"/>
          </a:xfrm>
          <a:prstGeom prst="rect">
            <a:avLst/>
          </a:prstGeom>
          <a:solidFill>
            <a:schemeClr val="lt1"/>
          </a:solidFill>
          <a:ln w="9525" cap="flat" cmpd="sng">
            <a:solidFill>
              <a:schemeClr val="lt1"/>
            </a:solidFill>
            <a:prstDash val="solid"/>
            <a:round/>
            <a:headEnd type="none" w="sm" len="sm"/>
            <a:tailEnd type="none" w="sm" len="sm"/>
          </a:ln>
          <a:effectLst>
            <a:outerShdw blurRad="57150" dist="19050" dir="5400000" algn="bl" rotWithShape="0">
              <a:schemeClr val="lt1">
                <a:alpha val="50000"/>
              </a:scheme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84" name="Google Shape;84;p16"/>
          <p:cNvPicPr preferRelativeResize="0"/>
          <p:nvPr/>
        </p:nvPicPr>
        <p:blipFill>
          <a:blip r:embed="rId3">
            <a:alphaModFix/>
          </a:blip>
          <a:stretch>
            <a:fillRect/>
          </a:stretch>
        </p:blipFill>
        <p:spPr>
          <a:xfrm>
            <a:off x="3391638" y="2966125"/>
            <a:ext cx="2184425" cy="20169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7"/>
          <p:cNvSpPr/>
          <p:nvPr/>
        </p:nvSpPr>
        <p:spPr>
          <a:xfrm>
            <a:off x="803250" y="605825"/>
            <a:ext cx="51153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7"/>
          <p:cNvSpPr txBox="1">
            <a:spLocks noGrp="1"/>
          </p:cNvSpPr>
          <p:nvPr>
            <p:ph type="title"/>
          </p:nvPr>
        </p:nvSpPr>
        <p:spPr>
          <a:xfrm>
            <a:off x="577950" y="744125"/>
            <a:ext cx="5565900" cy="5727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Clr>
                <a:srgbClr val="000000"/>
              </a:buClr>
              <a:buSzPct val="100000"/>
              <a:buFont typeface="Arial"/>
              <a:buNone/>
            </a:pPr>
            <a:r>
              <a:rPr lang="en-GB" sz="2400" b="1">
                <a:solidFill>
                  <a:srgbClr val="12395B"/>
                </a:solidFill>
              </a:rPr>
              <a:t>How do we access Ladders at Home?</a:t>
            </a:r>
            <a:endParaRPr sz="3600">
              <a:solidFill>
                <a:srgbClr val="000000"/>
              </a:solidFill>
            </a:endParaRPr>
          </a:p>
          <a:p>
            <a:pPr marL="0" lvl="0" indent="0" algn="l" rtl="0">
              <a:spcBef>
                <a:spcPts val="0"/>
              </a:spcBef>
              <a:spcAft>
                <a:spcPts val="0"/>
              </a:spcAft>
              <a:buNone/>
            </a:pPr>
            <a:endParaRPr/>
          </a:p>
        </p:txBody>
      </p:sp>
      <p:sp>
        <p:nvSpPr>
          <p:cNvPr id="91" name="Google Shape;91;p17"/>
          <p:cNvSpPr txBox="1">
            <a:spLocks noGrp="1"/>
          </p:cNvSpPr>
          <p:nvPr>
            <p:ph type="body" idx="1"/>
          </p:nvPr>
        </p:nvSpPr>
        <p:spPr>
          <a:xfrm>
            <a:off x="521325" y="1652675"/>
            <a:ext cx="8520600" cy="1567800"/>
          </a:xfrm>
          <a:prstGeom prst="rect">
            <a:avLst/>
          </a:prstGeom>
        </p:spPr>
        <p:txBody>
          <a:bodyPr spcFirstLastPara="1" wrap="square" lIns="91425" tIns="91425" rIns="91425" bIns="91425" anchor="t" anchorCtr="0">
            <a:normAutofit/>
          </a:bodyPr>
          <a:lstStyle/>
          <a:p>
            <a:pPr marL="457200" lvl="0" indent="-355600" algn="l" rtl="0">
              <a:lnSpc>
                <a:spcPct val="100000"/>
              </a:lnSpc>
              <a:spcBef>
                <a:spcPts val="0"/>
              </a:spcBef>
              <a:spcAft>
                <a:spcPts val="0"/>
              </a:spcAft>
              <a:buClr>
                <a:srgbClr val="1F497D"/>
              </a:buClr>
              <a:buSzPts val="2000"/>
              <a:buChar char="●"/>
            </a:pPr>
            <a:r>
              <a:rPr lang="en-GB" sz="2000" b="1">
                <a:solidFill>
                  <a:srgbClr val="1F497D"/>
                </a:solidFill>
              </a:rPr>
              <a:t>One login for multiple siblings across school </a:t>
            </a:r>
            <a:endParaRPr sz="2000" b="1">
              <a:solidFill>
                <a:srgbClr val="1F497D"/>
              </a:solidFill>
            </a:endParaRPr>
          </a:p>
          <a:p>
            <a:pPr marL="457200" lvl="0" indent="-355600" algn="l" rtl="0">
              <a:lnSpc>
                <a:spcPct val="100000"/>
              </a:lnSpc>
              <a:spcBef>
                <a:spcPts val="0"/>
              </a:spcBef>
              <a:spcAft>
                <a:spcPts val="0"/>
              </a:spcAft>
              <a:buClr>
                <a:srgbClr val="1F497D"/>
              </a:buClr>
              <a:buSzPts val="2000"/>
              <a:buChar char="●"/>
            </a:pPr>
            <a:r>
              <a:rPr lang="en-GB" sz="2000" b="1">
                <a:solidFill>
                  <a:srgbClr val="1F497D"/>
                </a:solidFill>
              </a:rPr>
              <a:t>Phase appropriate information shared for each stage of learning</a:t>
            </a:r>
            <a:endParaRPr sz="2000" b="1">
              <a:solidFill>
                <a:srgbClr val="1F497D"/>
              </a:solidFill>
            </a:endParaRPr>
          </a:p>
          <a:p>
            <a:pPr marL="457200" lvl="0" indent="-355600" algn="l" rtl="0">
              <a:lnSpc>
                <a:spcPct val="100000"/>
              </a:lnSpc>
              <a:spcBef>
                <a:spcPts val="0"/>
              </a:spcBef>
              <a:spcAft>
                <a:spcPts val="0"/>
              </a:spcAft>
              <a:buClr>
                <a:srgbClr val="1F497D"/>
              </a:buClr>
              <a:buSzPts val="2000"/>
              <a:buChar char="●"/>
            </a:pPr>
            <a:r>
              <a:rPr lang="en-GB" sz="2000" b="1">
                <a:solidFill>
                  <a:srgbClr val="1F497D"/>
                </a:solidFill>
              </a:rPr>
              <a:t>Accessed via a URL on any device</a:t>
            </a:r>
            <a:endParaRPr sz="2000" b="1">
              <a:solidFill>
                <a:srgbClr val="1F497D"/>
              </a:solidFill>
            </a:endParaRPr>
          </a:p>
          <a:p>
            <a:pPr marL="457200" lvl="0" indent="-355600" algn="l" rtl="0">
              <a:lnSpc>
                <a:spcPct val="100000"/>
              </a:lnSpc>
              <a:spcBef>
                <a:spcPts val="0"/>
              </a:spcBef>
              <a:spcAft>
                <a:spcPts val="0"/>
              </a:spcAft>
              <a:buClr>
                <a:srgbClr val="1F497D"/>
              </a:buClr>
              <a:buSzPts val="2000"/>
              <a:buChar char="●"/>
            </a:pPr>
            <a:r>
              <a:rPr lang="en-GB" sz="2000" b="1">
                <a:solidFill>
                  <a:srgbClr val="1F497D"/>
                </a:solidFill>
              </a:rPr>
              <a:t>Separate accounts for any adults involved in learning at home</a:t>
            </a:r>
            <a:endParaRPr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8"/>
          <p:cNvSpPr txBox="1">
            <a:spLocks noGrp="1"/>
          </p:cNvSpPr>
          <p:nvPr>
            <p:ph type="title"/>
          </p:nvPr>
        </p:nvSpPr>
        <p:spPr>
          <a:xfrm>
            <a:off x="849625" y="322325"/>
            <a:ext cx="27000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Primary View</a:t>
            </a:r>
            <a:endParaRPr b="1"/>
          </a:p>
        </p:txBody>
      </p:sp>
      <p:pic>
        <p:nvPicPr>
          <p:cNvPr id="97" name="Google Shape;97;p18"/>
          <p:cNvPicPr preferRelativeResize="0"/>
          <p:nvPr/>
        </p:nvPicPr>
        <p:blipFill rotWithShape="1">
          <a:blip r:embed="rId3">
            <a:alphaModFix/>
          </a:blip>
          <a:srcRect/>
          <a:stretch/>
        </p:blipFill>
        <p:spPr>
          <a:xfrm>
            <a:off x="966000" y="895025"/>
            <a:ext cx="7079900" cy="42484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19"/>
          <p:cNvSpPr/>
          <p:nvPr/>
        </p:nvSpPr>
        <p:spPr>
          <a:xfrm>
            <a:off x="803250" y="351000"/>
            <a:ext cx="55725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19"/>
          <p:cNvSpPr txBox="1">
            <a:spLocks noGrp="1"/>
          </p:cNvSpPr>
          <p:nvPr>
            <p:ph type="title"/>
          </p:nvPr>
        </p:nvSpPr>
        <p:spPr>
          <a:xfrm>
            <a:off x="179575" y="489300"/>
            <a:ext cx="6972900" cy="5727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ct val="100000"/>
              <a:buFont typeface="Arial"/>
              <a:buNone/>
            </a:pPr>
            <a:r>
              <a:rPr lang="en-GB" sz="2400" b="1">
                <a:solidFill>
                  <a:srgbClr val="12395B"/>
                </a:solidFill>
              </a:rPr>
              <a:t>What information is shared with parents?</a:t>
            </a:r>
            <a:endParaRPr/>
          </a:p>
        </p:txBody>
      </p:sp>
      <p:sp>
        <p:nvSpPr>
          <p:cNvPr id="104" name="Google Shape;104;p19"/>
          <p:cNvSpPr txBox="1"/>
          <p:nvPr/>
        </p:nvSpPr>
        <p:spPr>
          <a:xfrm>
            <a:off x="501600" y="1360750"/>
            <a:ext cx="88239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b="1">
                <a:solidFill>
                  <a:srgbClr val="1F497D"/>
                </a:solidFill>
              </a:rPr>
              <a:t>Receive ongoing information about your child’s progress against learning goals taught in school.</a:t>
            </a:r>
            <a:endParaRPr/>
          </a:p>
        </p:txBody>
      </p:sp>
      <p:pic>
        <p:nvPicPr>
          <p:cNvPr id="105" name="Google Shape;105;p19"/>
          <p:cNvPicPr preferRelativeResize="0"/>
          <p:nvPr/>
        </p:nvPicPr>
        <p:blipFill rotWithShape="1">
          <a:blip r:embed="rId3">
            <a:alphaModFix/>
          </a:blip>
          <a:srcRect/>
          <a:stretch/>
        </p:blipFill>
        <p:spPr>
          <a:xfrm>
            <a:off x="595975" y="1835775"/>
            <a:ext cx="5417149" cy="3307726"/>
          </a:xfrm>
          <a:prstGeom prst="rect">
            <a:avLst/>
          </a:prstGeom>
          <a:noFill/>
          <a:ln>
            <a:noFill/>
          </a:ln>
        </p:spPr>
      </p:pic>
      <p:sp>
        <p:nvSpPr>
          <p:cNvPr id="106" name="Google Shape;106;p19"/>
          <p:cNvSpPr txBox="1"/>
          <p:nvPr/>
        </p:nvSpPr>
        <p:spPr>
          <a:xfrm>
            <a:off x="6144000" y="2889325"/>
            <a:ext cx="30000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b="1">
                <a:solidFill>
                  <a:srgbClr val="1F497D"/>
                </a:solidFill>
              </a:rPr>
              <a:t>View the latest learning goals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0"/>
          <p:cNvSpPr/>
          <p:nvPr/>
        </p:nvSpPr>
        <p:spPr>
          <a:xfrm>
            <a:off x="595975" y="351000"/>
            <a:ext cx="62661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20"/>
          <p:cNvSpPr txBox="1">
            <a:spLocks noGrp="1"/>
          </p:cNvSpPr>
          <p:nvPr>
            <p:ph type="title"/>
          </p:nvPr>
        </p:nvSpPr>
        <p:spPr>
          <a:xfrm>
            <a:off x="179575" y="489300"/>
            <a:ext cx="6972900" cy="5727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ts val="2400"/>
              <a:buFont typeface="Arial"/>
              <a:buNone/>
            </a:pPr>
            <a:r>
              <a:rPr lang="en-GB" sz="2400" b="1">
                <a:solidFill>
                  <a:srgbClr val="12395B"/>
                </a:solidFill>
              </a:rPr>
              <a:t>What information is shared with parents?</a:t>
            </a:r>
            <a:endParaRPr/>
          </a:p>
        </p:txBody>
      </p:sp>
      <p:sp>
        <p:nvSpPr>
          <p:cNvPr id="113" name="Google Shape;113;p20"/>
          <p:cNvSpPr txBox="1"/>
          <p:nvPr/>
        </p:nvSpPr>
        <p:spPr>
          <a:xfrm>
            <a:off x="6144000" y="2889325"/>
            <a:ext cx="36345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Font typeface="Arial"/>
              <a:buNone/>
            </a:pPr>
            <a:r>
              <a:rPr lang="en-GB" b="1">
                <a:solidFill>
                  <a:srgbClr val="1F497D"/>
                </a:solidFill>
              </a:rPr>
              <a:t>View all learning goals by subject</a:t>
            </a:r>
            <a:endParaRPr>
              <a:solidFill>
                <a:srgbClr val="1F497D"/>
              </a:solidFill>
            </a:endParaRPr>
          </a:p>
          <a:p>
            <a:pPr marL="0" lvl="0" indent="0" algn="l" rtl="0">
              <a:spcBef>
                <a:spcPts val="0"/>
              </a:spcBef>
              <a:spcAft>
                <a:spcPts val="0"/>
              </a:spcAft>
              <a:buNone/>
            </a:pPr>
            <a:endParaRPr b="1">
              <a:solidFill>
                <a:srgbClr val="1F497D"/>
              </a:solidFill>
            </a:endParaRPr>
          </a:p>
        </p:txBody>
      </p:sp>
      <p:pic>
        <p:nvPicPr>
          <p:cNvPr id="114" name="Google Shape;114;p20"/>
          <p:cNvPicPr preferRelativeResize="0"/>
          <p:nvPr/>
        </p:nvPicPr>
        <p:blipFill rotWithShape="1">
          <a:blip r:embed="rId3">
            <a:alphaModFix/>
          </a:blip>
          <a:srcRect/>
          <a:stretch/>
        </p:blipFill>
        <p:spPr>
          <a:xfrm>
            <a:off x="312525" y="1494475"/>
            <a:ext cx="5889052" cy="36490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21"/>
          <p:cNvSpPr/>
          <p:nvPr/>
        </p:nvSpPr>
        <p:spPr>
          <a:xfrm>
            <a:off x="595975" y="351000"/>
            <a:ext cx="62661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21"/>
          <p:cNvSpPr txBox="1">
            <a:spLocks noGrp="1"/>
          </p:cNvSpPr>
          <p:nvPr>
            <p:ph type="title"/>
          </p:nvPr>
        </p:nvSpPr>
        <p:spPr>
          <a:xfrm>
            <a:off x="179575" y="489300"/>
            <a:ext cx="6972900" cy="5727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ts val="2400"/>
              <a:buFont typeface="Arial"/>
              <a:buNone/>
            </a:pPr>
            <a:r>
              <a:rPr lang="en-GB" sz="2400" b="1">
                <a:solidFill>
                  <a:srgbClr val="12395B"/>
                </a:solidFill>
              </a:rPr>
              <a:t>What information is shared with parents?</a:t>
            </a:r>
            <a:endParaRPr/>
          </a:p>
        </p:txBody>
      </p:sp>
      <p:pic>
        <p:nvPicPr>
          <p:cNvPr id="121" name="Google Shape;121;p21"/>
          <p:cNvPicPr preferRelativeResize="0"/>
          <p:nvPr/>
        </p:nvPicPr>
        <p:blipFill rotWithShape="1">
          <a:blip r:embed="rId3">
            <a:alphaModFix/>
          </a:blip>
          <a:srcRect/>
          <a:stretch/>
        </p:blipFill>
        <p:spPr>
          <a:xfrm>
            <a:off x="372076" y="1475175"/>
            <a:ext cx="5065600" cy="3396724"/>
          </a:xfrm>
          <a:prstGeom prst="rect">
            <a:avLst/>
          </a:prstGeom>
          <a:noFill/>
          <a:ln>
            <a:noFill/>
          </a:ln>
        </p:spPr>
      </p:pic>
      <p:sp>
        <p:nvSpPr>
          <p:cNvPr id="122" name="Google Shape;122;p21"/>
          <p:cNvSpPr txBox="1"/>
          <p:nvPr/>
        </p:nvSpPr>
        <p:spPr>
          <a:xfrm>
            <a:off x="5541275" y="1617450"/>
            <a:ext cx="3000000" cy="2555100"/>
          </a:xfrm>
          <a:prstGeom prst="rect">
            <a:avLst/>
          </a:prstGeom>
          <a:noFill/>
          <a:ln>
            <a:noFill/>
          </a:ln>
        </p:spPr>
        <p:txBody>
          <a:bodyPr spcFirstLastPara="1" wrap="square" lIns="91425" tIns="91425" rIns="91425" bIns="91425" anchor="t" anchorCtr="0">
            <a:spAutoFit/>
          </a:bodyPr>
          <a:lstStyle/>
          <a:p>
            <a:pPr marL="457200" lvl="0" indent="-317500" algn="l" rtl="0">
              <a:spcBef>
                <a:spcPts val="0"/>
              </a:spcBef>
              <a:spcAft>
                <a:spcPts val="0"/>
              </a:spcAft>
              <a:buClr>
                <a:srgbClr val="1F497D"/>
              </a:buClr>
              <a:buSzPts val="1400"/>
              <a:buChar char="●"/>
            </a:pPr>
            <a:r>
              <a:rPr lang="en-GB" b="1">
                <a:solidFill>
                  <a:srgbClr val="1F497D"/>
                </a:solidFill>
              </a:rPr>
              <a:t>Information about your child’s learning is now more accessible with translation and accessibility tools</a:t>
            </a:r>
            <a:br>
              <a:rPr lang="en-GB" b="1">
                <a:solidFill>
                  <a:srgbClr val="1F497D"/>
                </a:solidFill>
              </a:rPr>
            </a:br>
            <a:endParaRPr b="1">
              <a:solidFill>
                <a:srgbClr val="1F497D"/>
              </a:solidFill>
            </a:endParaRPr>
          </a:p>
          <a:p>
            <a:pPr marL="457200" lvl="0" indent="-317500" algn="l" rtl="0">
              <a:spcBef>
                <a:spcPts val="0"/>
              </a:spcBef>
              <a:spcAft>
                <a:spcPts val="0"/>
              </a:spcAft>
              <a:buClr>
                <a:srgbClr val="1F497D"/>
              </a:buClr>
              <a:buSzPts val="1400"/>
              <a:buChar char="●"/>
            </a:pPr>
            <a:r>
              <a:rPr lang="en-GB" b="1">
                <a:solidFill>
                  <a:srgbClr val="1F497D"/>
                </a:solidFill>
              </a:rPr>
              <a:t>Accessible information on demand, from any device.</a:t>
            </a:r>
            <a:endParaRPr b="1">
              <a:solidFill>
                <a:srgbClr val="1F497D"/>
              </a:solidFill>
            </a:endParaRPr>
          </a:p>
          <a:p>
            <a:pPr marL="457200" lvl="0" indent="0" algn="l" rtl="0">
              <a:spcBef>
                <a:spcPts val="0"/>
              </a:spcBef>
              <a:spcAft>
                <a:spcPts val="0"/>
              </a:spcAft>
              <a:buNone/>
            </a:pPr>
            <a:endParaRPr b="1">
              <a:solidFill>
                <a:srgbClr val="1F497D"/>
              </a:solidFill>
            </a:endParaRPr>
          </a:p>
          <a:p>
            <a:pPr marL="457200" lvl="0" indent="-317500" algn="l" rtl="0">
              <a:spcBef>
                <a:spcPts val="0"/>
              </a:spcBef>
              <a:spcAft>
                <a:spcPts val="0"/>
              </a:spcAft>
              <a:buClr>
                <a:srgbClr val="1F497D"/>
              </a:buClr>
              <a:buSzPts val="1400"/>
              <a:buChar char="●"/>
            </a:pPr>
            <a:r>
              <a:rPr lang="en-GB" b="1">
                <a:solidFill>
                  <a:srgbClr val="1F497D"/>
                </a:solidFill>
              </a:rPr>
              <a:t>Translate learning goals into any of 100+ languages</a:t>
            </a:r>
            <a:endParaRPr b="1">
              <a:solidFill>
                <a:srgbClr val="1F497D"/>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2"/>
          <p:cNvSpPr/>
          <p:nvPr/>
        </p:nvSpPr>
        <p:spPr>
          <a:xfrm>
            <a:off x="595975" y="351000"/>
            <a:ext cx="62661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22"/>
          <p:cNvSpPr txBox="1">
            <a:spLocks noGrp="1"/>
          </p:cNvSpPr>
          <p:nvPr>
            <p:ph type="title"/>
          </p:nvPr>
        </p:nvSpPr>
        <p:spPr>
          <a:xfrm>
            <a:off x="179575" y="489300"/>
            <a:ext cx="6972900" cy="5727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ts val="2400"/>
              <a:buFont typeface="Arial"/>
              <a:buNone/>
            </a:pPr>
            <a:r>
              <a:rPr lang="en-GB" sz="2400" b="1">
                <a:solidFill>
                  <a:srgbClr val="12395B"/>
                </a:solidFill>
              </a:rPr>
              <a:t>What information is shared with parents?</a:t>
            </a:r>
            <a:endParaRPr/>
          </a:p>
        </p:txBody>
      </p:sp>
      <p:sp>
        <p:nvSpPr>
          <p:cNvPr id="129" name="Google Shape;129;p22"/>
          <p:cNvSpPr txBox="1"/>
          <p:nvPr/>
        </p:nvSpPr>
        <p:spPr>
          <a:xfrm>
            <a:off x="5701700" y="1504200"/>
            <a:ext cx="3000000" cy="3201600"/>
          </a:xfrm>
          <a:prstGeom prst="rect">
            <a:avLst/>
          </a:prstGeom>
          <a:noFill/>
          <a:ln>
            <a:noFill/>
          </a:ln>
        </p:spPr>
        <p:txBody>
          <a:bodyPr spcFirstLastPara="1" wrap="square" lIns="91425" tIns="91425" rIns="91425" bIns="91425" anchor="t" anchorCtr="0">
            <a:spAutoFit/>
          </a:bodyPr>
          <a:lstStyle/>
          <a:p>
            <a:pPr marL="457200" lvl="0" indent="-317500" algn="l" rtl="0">
              <a:spcBef>
                <a:spcPts val="0"/>
              </a:spcBef>
              <a:spcAft>
                <a:spcPts val="0"/>
              </a:spcAft>
              <a:buClr>
                <a:srgbClr val="1F497D"/>
              </a:buClr>
              <a:buSzPts val="1400"/>
              <a:buChar char="●"/>
            </a:pPr>
            <a:r>
              <a:rPr lang="en-GB" b="1">
                <a:solidFill>
                  <a:srgbClr val="1F497D"/>
                </a:solidFill>
              </a:rPr>
              <a:t>Information about your child’s learning is now more accessible with translation and accessibility tools</a:t>
            </a:r>
            <a:endParaRPr b="1">
              <a:solidFill>
                <a:srgbClr val="1F497D"/>
              </a:solidFill>
            </a:endParaRPr>
          </a:p>
          <a:p>
            <a:pPr marL="457200" lvl="0" indent="0" algn="l" rtl="0">
              <a:spcBef>
                <a:spcPts val="0"/>
              </a:spcBef>
              <a:spcAft>
                <a:spcPts val="0"/>
              </a:spcAft>
              <a:buNone/>
            </a:pPr>
            <a:br>
              <a:rPr lang="en-GB" b="1">
                <a:solidFill>
                  <a:srgbClr val="1F497D"/>
                </a:solidFill>
              </a:rPr>
            </a:br>
            <a:endParaRPr b="1">
              <a:solidFill>
                <a:srgbClr val="1F497D"/>
              </a:solidFill>
            </a:endParaRPr>
          </a:p>
          <a:p>
            <a:pPr marL="457200" lvl="0" indent="-317500" algn="l" rtl="0">
              <a:spcBef>
                <a:spcPts val="0"/>
              </a:spcBef>
              <a:spcAft>
                <a:spcPts val="0"/>
              </a:spcAft>
              <a:buClr>
                <a:srgbClr val="1F497D"/>
              </a:buClr>
              <a:buSzPts val="1400"/>
              <a:buChar char="●"/>
            </a:pPr>
            <a:r>
              <a:rPr lang="en-GB" b="1">
                <a:solidFill>
                  <a:srgbClr val="1F497D"/>
                </a:solidFill>
              </a:rPr>
              <a:t>Accessible information on demand, from any device.</a:t>
            </a:r>
            <a:endParaRPr b="1">
              <a:solidFill>
                <a:srgbClr val="1F497D"/>
              </a:solidFill>
            </a:endParaRPr>
          </a:p>
          <a:p>
            <a:pPr marL="457200" lvl="0" indent="0" algn="l" rtl="0">
              <a:spcBef>
                <a:spcPts val="0"/>
              </a:spcBef>
              <a:spcAft>
                <a:spcPts val="0"/>
              </a:spcAft>
              <a:buNone/>
            </a:pPr>
            <a:endParaRPr b="1">
              <a:solidFill>
                <a:srgbClr val="1F497D"/>
              </a:solidFill>
            </a:endParaRPr>
          </a:p>
          <a:p>
            <a:pPr marL="457200" lvl="0" indent="-317500" algn="l" rtl="0">
              <a:spcBef>
                <a:spcPts val="0"/>
              </a:spcBef>
              <a:spcAft>
                <a:spcPts val="0"/>
              </a:spcAft>
              <a:buClr>
                <a:srgbClr val="1F497D"/>
              </a:buClr>
              <a:buSzPts val="1400"/>
              <a:buChar char="●"/>
            </a:pPr>
            <a:r>
              <a:rPr lang="en-GB" b="1">
                <a:solidFill>
                  <a:srgbClr val="1F497D"/>
                </a:solidFill>
              </a:rPr>
              <a:t>Translate learning goals into any of 100+ languages</a:t>
            </a:r>
            <a:endParaRPr b="1">
              <a:solidFill>
                <a:srgbClr val="1F497D"/>
              </a:solidFill>
            </a:endParaRPr>
          </a:p>
          <a:p>
            <a:pPr marL="0" lvl="0" indent="0" algn="l" rtl="0">
              <a:spcBef>
                <a:spcPts val="0"/>
              </a:spcBef>
              <a:spcAft>
                <a:spcPts val="0"/>
              </a:spcAft>
              <a:buNone/>
            </a:pPr>
            <a:endParaRPr>
              <a:solidFill>
                <a:srgbClr val="1F497D"/>
              </a:solidFill>
            </a:endParaRPr>
          </a:p>
          <a:p>
            <a:pPr marL="0" lvl="0" indent="0" algn="l" rtl="0">
              <a:spcBef>
                <a:spcPts val="0"/>
              </a:spcBef>
              <a:spcAft>
                <a:spcPts val="0"/>
              </a:spcAft>
              <a:buNone/>
            </a:pPr>
            <a:endParaRPr b="1">
              <a:solidFill>
                <a:srgbClr val="1F497D"/>
              </a:solidFill>
            </a:endParaRPr>
          </a:p>
        </p:txBody>
      </p:sp>
      <p:pic>
        <p:nvPicPr>
          <p:cNvPr id="130" name="Google Shape;130;p22"/>
          <p:cNvPicPr preferRelativeResize="0"/>
          <p:nvPr/>
        </p:nvPicPr>
        <p:blipFill rotWithShape="1">
          <a:blip r:embed="rId3">
            <a:alphaModFix/>
          </a:blip>
          <a:srcRect/>
          <a:stretch/>
        </p:blipFill>
        <p:spPr>
          <a:xfrm>
            <a:off x="360323" y="1550074"/>
            <a:ext cx="5218826" cy="301982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3"/>
          <p:cNvSpPr/>
          <p:nvPr/>
        </p:nvSpPr>
        <p:spPr>
          <a:xfrm>
            <a:off x="595975" y="351000"/>
            <a:ext cx="62661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23"/>
          <p:cNvSpPr txBox="1">
            <a:spLocks noGrp="1"/>
          </p:cNvSpPr>
          <p:nvPr>
            <p:ph type="title"/>
          </p:nvPr>
        </p:nvSpPr>
        <p:spPr>
          <a:xfrm>
            <a:off x="179575" y="489300"/>
            <a:ext cx="6972900" cy="5727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ts val="2400"/>
              <a:buFont typeface="Arial"/>
              <a:buNone/>
            </a:pPr>
            <a:r>
              <a:rPr lang="en-GB" sz="2400" b="1">
                <a:solidFill>
                  <a:srgbClr val="12395B"/>
                </a:solidFill>
              </a:rPr>
              <a:t>How can I help my children at home?</a:t>
            </a:r>
            <a:endParaRPr/>
          </a:p>
        </p:txBody>
      </p:sp>
      <p:pic>
        <p:nvPicPr>
          <p:cNvPr id="137" name="Google Shape;137;p23"/>
          <p:cNvPicPr preferRelativeResize="0"/>
          <p:nvPr/>
        </p:nvPicPr>
        <p:blipFill rotWithShape="1">
          <a:blip r:embed="rId3">
            <a:alphaModFix/>
          </a:blip>
          <a:srcRect/>
          <a:stretch/>
        </p:blipFill>
        <p:spPr>
          <a:xfrm>
            <a:off x="501601" y="1630177"/>
            <a:ext cx="4816877" cy="3228074"/>
          </a:xfrm>
          <a:prstGeom prst="rect">
            <a:avLst/>
          </a:prstGeom>
          <a:noFill/>
          <a:ln>
            <a:noFill/>
          </a:ln>
        </p:spPr>
      </p:pic>
      <p:sp>
        <p:nvSpPr>
          <p:cNvPr id="138" name="Google Shape;138;p23"/>
          <p:cNvSpPr txBox="1"/>
          <p:nvPr/>
        </p:nvSpPr>
        <p:spPr>
          <a:xfrm>
            <a:off x="5428050" y="1455475"/>
            <a:ext cx="3501000" cy="3201600"/>
          </a:xfrm>
          <a:prstGeom prst="rect">
            <a:avLst/>
          </a:prstGeom>
          <a:noFill/>
          <a:ln>
            <a:noFill/>
          </a:ln>
        </p:spPr>
        <p:txBody>
          <a:bodyPr spcFirstLastPara="1" wrap="square" lIns="91425" tIns="91425" rIns="91425" bIns="91425" anchor="t" anchorCtr="0">
            <a:spAutoFit/>
          </a:bodyPr>
          <a:lstStyle/>
          <a:p>
            <a:pPr marL="285750" lvl="0" indent="-285750" algn="l" rtl="0">
              <a:spcBef>
                <a:spcPts val="0"/>
              </a:spcBef>
              <a:spcAft>
                <a:spcPts val="0"/>
              </a:spcAft>
              <a:buClr>
                <a:srgbClr val="1F497D"/>
              </a:buClr>
              <a:buSzPts val="1400"/>
              <a:buChar char="•"/>
            </a:pPr>
            <a:r>
              <a:rPr lang="en-GB" b="1">
                <a:solidFill>
                  <a:srgbClr val="1F497D"/>
                </a:solidFill>
              </a:rPr>
              <a:t>Ladders at Home provides explanations of exactly how, as a parent you can support learning at home.</a:t>
            </a:r>
            <a:br>
              <a:rPr lang="en-GB" b="1">
                <a:solidFill>
                  <a:srgbClr val="1F497D"/>
                </a:solidFill>
              </a:rPr>
            </a:br>
            <a:endParaRPr b="1">
              <a:solidFill>
                <a:srgbClr val="1F497D"/>
              </a:solidFill>
            </a:endParaRPr>
          </a:p>
          <a:p>
            <a:pPr marL="285750" lvl="0" indent="-285750" algn="l" rtl="0">
              <a:spcBef>
                <a:spcPts val="0"/>
              </a:spcBef>
              <a:spcAft>
                <a:spcPts val="0"/>
              </a:spcAft>
              <a:buClr>
                <a:srgbClr val="1F497D"/>
              </a:buClr>
              <a:buSzPts val="1400"/>
              <a:buChar char="•"/>
            </a:pPr>
            <a:r>
              <a:rPr lang="en-GB" b="1">
                <a:solidFill>
                  <a:srgbClr val="1F497D"/>
                </a:solidFill>
              </a:rPr>
              <a:t>Support articles, written by qualified teachers link to the learning goals for Maths.  Articles provide explanations of educational terms, how learning is supported in school and activities to take part in at home.</a:t>
            </a:r>
            <a:endParaRPr b="1">
              <a:solidFill>
                <a:srgbClr val="1F497D"/>
              </a:solidFill>
            </a:endParaRPr>
          </a:p>
          <a:p>
            <a:pPr marL="0" lvl="0" indent="0" algn="l" rtl="0">
              <a:spcBef>
                <a:spcPts val="0"/>
              </a:spcBef>
              <a:spcAft>
                <a:spcPts val="0"/>
              </a:spcAft>
              <a:buNone/>
            </a:pPr>
            <a:r>
              <a:rPr lang="en-GB" b="1">
                <a:solidFill>
                  <a:srgbClr val="1F497D"/>
                </a:solidFill>
              </a:rPr>
              <a:t>  </a:t>
            </a:r>
            <a:endParaRPr b="1">
              <a:solidFill>
                <a:srgbClr val="1F497D"/>
              </a:solidFill>
            </a:endParaRPr>
          </a:p>
          <a:p>
            <a:pPr marL="0" lvl="0" indent="0" algn="l" rtl="0">
              <a:spcBef>
                <a:spcPts val="0"/>
              </a:spcBef>
              <a:spcAft>
                <a:spcPts val="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4"/>
          <p:cNvSpPr/>
          <p:nvPr/>
        </p:nvSpPr>
        <p:spPr>
          <a:xfrm>
            <a:off x="595975" y="351000"/>
            <a:ext cx="62661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24"/>
          <p:cNvSpPr txBox="1">
            <a:spLocks noGrp="1"/>
          </p:cNvSpPr>
          <p:nvPr>
            <p:ph type="title"/>
          </p:nvPr>
        </p:nvSpPr>
        <p:spPr>
          <a:xfrm>
            <a:off x="179575" y="489300"/>
            <a:ext cx="6972900" cy="5727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ts val="2400"/>
              <a:buFont typeface="Arial"/>
              <a:buNone/>
            </a:pPr>
            <a:r>
              <a:rPr lang="en-GB" sz="2400" b="1">
                <a:solidFill>
                  <a:srgbClr val="12395B"/>
                </a:solidFill>
              </a:rPr>
              <a:t>How can I help my children at home?</a:t>
            </a:r>
            <a:endParaRPr/>
          </a:p>
        </p:txBody>
      </p:sp>
      <p:sp>
        <p:nvSpPr>
          <p:cNvPr id="145" name="Google Shape;145;p24"/>
          <p:cNvSpPr txBox="1"/>
          <p:nvPr/>
        </p:nvSpPr>
        <p:spPr>
          <a:xfrm>
            <a:off x="5428050" y="1455475"/>
            <a:ext cx="3501000" cy="2462700"/>
          </a:xfrm>
          <a:prstGeom prst="rect">
            <a:avLst/>
          </a:prstGeom>
          <a:noFill/>
          <a:ln>
            <a:noFill/>
          </a:ln>
        </p:spPr>
        <p:txBody>
          <a:bodyPr spcFirstLastPara="1" wrap="square" lIns="91425" tIns="91425" rIns="91425" bIns="91425" anchor="t" anchorCtr="0">
            <a:spAutoFit/>
          </a:bodyPr>
          <a:lstStyle/>
          <a:p>
            <a:pPr marL="285750" lvl="0" indent="-285750" algn="l" rtl="0">
              <a:spcBef>
                <a:spcPts val="0"/>
              </a:spcBef>
              <a:spcAft>
                <a:spcPts val="0"/>
              </a:spcAft>
              <a:buClr>
                <a:srgbClr val="1F497D"/>
              </a:buClr>
              <a:buSzPts val="1400"/>
              <a:buChar char="•"/>
            </a:pPr>
            <a:r>
              <a:rPr lang="en-GB" b="1">
                <a:solidFill>
                  <a:srgbClr val="1F497D"/>
                </a:solidFill>
              </a:rPr>
              <a:t>Schools have the option to write and publish their own articles, explaining the specific resources and approaches to learning used in your child’s classroom.</a:t>
            </a:r>
            <a:endParaRPr b="1">
              <a:solidFill>
                <a:srgbClr val="1F497D"/>
              </a:solidFill>
            </a:endParaRPr>
          </a:p>
          <a:p>
            <a:pPr marL="0" lvl="0" indent="0" algn="l" rtl="0">
              <a:spcBef>
                <a:spcPts val="0"/>
              </a:spcBef>
              <a:spcAft>
                <a:spcPts val="0"/>
              </a:spcAft>
              <a:buNone/>
            </a:pPr>
            <a:endParaRPr b="1">
              <a:solidFill>
                <a:srgbClr val="1F497D"/>
              </a:solidFill>
            </a:endParaRPr>
          </a:p>
          <a:p>
            <a:pPr marL="0" lvl="0" indent="0" algn="l" rtl="0">
              <a:spcBef>
                <a:spcPts val="0"/>
              </a:spcBef>
              <a:spcAft>
                <a:spcPts val="0"/>
              </a:spcAft>
              <a:buClr>
                <a:schemeClr val="dk1"/>
              </a:buClr>
              <a:buSzPts val="1800"/>
              <a:buFont typeface="Arial"/>
              <a:buNone/>
            </a:pPr>
            <a:r>
              <a:rPr lang="en-GB" sz="1800" b="1">
                <a:solidFill>
                  <a:srgbClr val="C0504D"/>
                </a:solidFill>
              </a:rPr>
              <a:t>Translatable in over 100 languages</a:t>
            </a:r>
            <a:endParaRPr b="1">
              <a:solidFill>
                <a:srgbClr val="1F497D"/>
              </a:solidFill>
            </a:endParaRPr>
          </a:p>
          <a:p>
            <a:pPr marL="0" lvl="0" indent="0" algn="l" rtl="0">
              <a:spcBef>
                <a:spcPts val="0"/>
              </a:spcBef>
              <a:spcAft>
                <a:spcPts val="0"/>
              </a:spcAft>
              <a:buNone/>
            </a:pPr>
            <a:endParaRPr b="1">
              <a:solidFill>
                <a:srgbClr val="1F497D"/>
              </a:solidFill>
            </a:endParaRPr>
          </a:p>
          <a:p>
            <a:pPr marL="0" lvl="0" indent="0" algn="l" rtl="0">
              <a:spcBef>
                <a:spcPts val="0"/>
              </a:spcBef>
              <a:spcAft>
                <a:spcPts val="0"/>
              </a:spcAft>
              <a:buNone/>
            </a:pPr>
            <a:endParaRPr/>
          </a:p>
        </p:txBody>
      </p:sp>
      <p:pic>
        <p:nvPicPr>
          <p:cNvPr id="146" name="Google Shape;146;p24" descr="Text, letter&#10;&#10;Description automatically generated"/>
          <p:cNvPicPr preferRelativeResize="0"/>
          <p:nvPr/>
        </p:nvPicPr>
        <p:blipFill rotWithShape="1">
          <a:blip r:embed="rId3">
            <a:alphaModFix/>
          </a:blip>
          <a:srcRect/>
          <a:stretch/>
        </p:blipFill>
        <p:spPr>
          <a:xfrm>
            <a:off x="375650" y="1592451"/>
            <a:ext cx="4934298" cy="26786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32"/>
          <p:cNvSpPr/>
          <p:nvPr/>
        </p:nvSpPr>
        <p:spPr>
          <a:xfrm>
            <a:off x="595975" y="351000"/>
            <a:ext cx="62661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32"/>
          <p:cNvSpPr txBox="1"/>
          <p:nvPr/>
        </p:nvSpPr>
        <p:spPr>
          <a:xfrm>
            <a:off x="-623537" y="536403"/>
            <a:ext cx="8705100" cy="478500"/>
          </a:xfrm>
          <a:prstGeom prst="rect">
            <a:avLst/>
          </a:prstGeom>
          <a:noFill/>
          <a:ln>
            <a:noFill/>
          </a:ln>
        </p:spPr>
        <p:txBody>
          <a:bodyPr spcFirstLastPara="1" wrap="square" lIns="61875" tIns="61875" rIns="61875" bIns="61875" anchor="t" anchorCtr="0">
            <a:noAutofit/>
          </a:bodyPr>
          <a:lstStyle/>
          <a:p>
            <a:pPr marL="0" marR="0" lvl="0" indent="0" algn="ctr" rtl="0">
              <a:lnSpc>
                <a:spcPct val="100000"/>
              </a:lnSpc>
              <a:spcBef>
                <a:spcPts val="0"/>
              </a:spcBef>
              <a:spcAft>
                <a:spcPts val="0"/>
              </a:spcAft>
              <a:buClr>
                <a:srgbClr val="000000"/>
              </a:buClr>
              <a:buSzPts val="2100"/>
              <a:buFont typeface="Arial"/>
              <a:buNone/>
            </a:pPr>
            <a:r>
              <a:rPr lang="en-GB" sz="2400" b="1" i="0" u="none" strike="noStrike" cap="none">
                <a:solidFill>
                  <a:srgbClr val="12395B"/>
                </a:solidFill>
                <a:latin typeface="Arial"/>
                <a:ea typeface="Arial"/>
                <a:cs typeface="Arial"/>
                <a:sym typeface="Arial"/>
              </a:rPr>
              <a:t>Create conversations about learning </a:t>
            </a:r>
            <a:endParaRPr sz="3400" b="0" i="0" u="none" strike="noStrike" cap="none">
              <a:solidFill>
                <a:srgbClr val="000000"/>
              </a:solidFill>
              <a:latin typeface="Arial"/>
              <a:ea typeface="Arial"/>
              <a:cs typeface="Arial"/>
              <a:sym typeface="Arial"/>
            </a:endParaRPr>
          </a:p>
        </p:txBody>
      </p:sp>
      <p:grpSp>
        <p:nvGrpSpPr>
          <p:cNvPr id="204" name="Google Shape;204;p32"/>
          <p:cNvGrpSpPr/>
          <p:nvPr/>
        </p:nvGrpSpPr>
        <p:grpSpPr>
          <a:xfrm>
            <a:off x="3446836" y="1994689"/>
            <a:ext cx="2545989" cy="762090"/>
            <a:chOff x="5552325" y="2294923"/>
            <a:chExt cx="2715722" cy="1083900"/>
          </a:xfrm>
        </p:grpSpPr>
        <p:sp>
          <p:nvSpPr>
            <p:cNvPr id="205" name="Google Shape;205;p32"/>
            <p:cNvSpPr/>
            <p:nvPr/>
          </p:nvSpPr>
          <p:spPr>
            <a:xfrm>
              <a:off x="5552325" y="2294923"/>
              <a:ext cx="2679000" cy="1083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78575" tIns="78575" rIns="78575" bIns="78575"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Arial"/>
                <a:ea typeface="Arial"/>
                <a:cs typeface="Arial"/>
                <a:sym typeface="Arial"/>
              </a:endParaRPr>
            </a:p>
          </p:txBody>
        </p:sp>
        <p:sp>
          <p:nvSpPr>
            <p:cNvPr id="206" name="Google Shape;206;p32"/>
            <p:cNvSpPr txBox="1"/>
            <p:nvPr/>
          </p:nvSpPr>
          <p:spPr>
            <a:xfrm>
              <a:off x="5769347" y="2407996"/>
              <a:ext cx="2498700" cy="970200"/>
            </a:xfrm>
            <a:prstGeom prst="rect">
              <a:avLst/>
            </a:prstGeom>
            <a:noFill/>
            <a:ln>
              <a:noFill/>
            </a:ln>
          </p:spPr>
          <p:txBody>
            <a:bodyPr spcFirstLastPara="1" wrap="square" lIns="78575" tIns="78575" rIns="78575" bIns="7857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en-GB" sz="1700" b="0" i="0" u="none" strike="noStrike" cap="none">
                  <a:solidFill>
                    <a:schemeClr val="dk2"/>
                  </a:solidFill>
                  <a:latin typeface="Arial"/>
                  <a:ea typeface="Arial"/>
                  <a:cs typeface="Arial"/>
                  <a:sym typeface="Arial"/>
                </a:rPr>
                <a:t>How did the activity make you feel?</a:t>
              </a:r>
              <a:endParaRPr sz="1700" b="0" i="0" u="none" strike="noStrike" cap="none">
                <a:solidFill>
                  <a:schemeClr val="dk2"/>
                </a:solidFill>
                <a:latin typeface="Arial"/>
                <a:ea typeface="Arial"/>
                <a:cs typeface="Arial"/>
                <a:sym typeface="Arial"/>
              </a:endParaRPr>
            </a:p>
          </p:txBody>
        </p:sp>
      </p:grpSp>
      <p:grpSp>
        <p:nvGrpSpPr>
          <p:cNvPr id="207" name="Google Shape;207;p32"/>
          <p:cNvGrpSpPr/>
          <p:nvPr/>
        </p:nvGrpSpPr>
        <p:grpSpPr>
          <a:xfrm>
            <a:off x="6438352" y="1873644"/>
            <a:ext cx="2601254" cy="973944"/>
            <a:chOff x="5552325" y="2429150"/>
            <a:chExt cx="2774671" cy="1385214"/>
          </a:xfrm>
        </p:grpSpPr>
        <p:sp>
          <p:nvSpPr>
            <p:cNvPr id="208" name="Google Shape;208;p32"/>
            <p:cNvSpPr/>
            <p:nvPr/>
          </p:nvSpPr>
          <p:spPr>
            <a:xfrm>
              <a:off x="5552325" y="2429150"/>
              <a:ext cx="2679000" cy="1083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78575" tIns="78575" rIns="78575" bIns="78575"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Arial"/>
                <a:ea typeface="Arial"/>
                <a:cs typeface="Arial"/>
                <a:sym typeface="Arial"/>
              </a:endParaRPr>
            </a:p>
          </p:txBody>
        </p:sp>
        <p:sp>
          <p:nvSpPr>
            <p:cNvPr id="209" name="Google Shape;209;p32"/>
            <p:cNvSpPr txBox="1"/>
            <p:nvPr/>
          </p:nvSpPr>
          <p:spPr>
            <a:xfrm>
              <a:off x="5706496" y="2472164"/>
              <a:ext cx="2620500" cy="1342200"/>
            </a:xfrm>
            <a:prstGeom prst="rect">
              <a:avLst/>
            </a:prstGeom>
            <a:noFill/>
            <a:ln>
              <a:noFill/>
            </a:ln>
          </p:spPr>
          <p:txBody>
            <a:bodyPr spcFirstLastPara="1" wrap="square" lIns="78575" tIns="78575" rIns="78575" bIns="7857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en-GB" sz="1700" b="0" i="0" u="none" strike="noStrike" cap="none">
                  <a:solidFill>
                    <a:schemeClr val="dk2"/>
                  </a:solidFill>
                  <a:latin typeface="Arial"/>
                  <a:ea typeface="Arial"/>
                  <a:cs typeface="Arial"/>
                  <a:sym typeface="Arial"/>
                </a:rPr>
                <a:t>Is there anything we can do together to help you?</a:t>
              </a:r>
              <a:endParaRPr sz="1700" b="0" i="0" u="none" strike="noStrike" cap="none">
                <a:solidFill>
                  <a:schemeClr val="dk2"/>
                </a:solidFill>
                <a:latin typeface="Arial"/>
                <a:ea typeface="Arial"/>
                <a:cs typeface="Arial"/>
                <a:sym typeface="Arial"/>
              </a:endParaRPr>
            </a:p>
          </p:txBody>
        </p:sp>
      </p:grpSp>
      <p:grpSp>
        <p:nvGrpSpPr>
          <p:cNvPr id="210" name="Google Shape;210;p32"/>
          <p:cNvGrpSpPr/>
          <p:nvPr/>
        </p:nvGrpSpPr>
        <p:grpSpPr>
          <a:xfrm>
            <a:off x="3565781" y="3171525"/>
            <a:ext cx="2511563" cy="781812"/>
            <a:chOff x="5552325" y="2429150"/>
            <a:chExt cx="2679000" cy="1111950"/>
          </a:xfrm>
        </p:grpSpPr>
        <p:sp>
          <p:nvSpPr>
            <p:cNvPr id="211" name="Google Shape;211;p32"/>
            <p:cNvSpPr/>
            <p:nvPr/>
          </p:nvSpPr>
          <p:spPr>
            <a:xfrm>
              <a:off x="5552325" y="2429150"/>
              <a:ext cx="2679000" cy="1083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78575" tIns="78575" rIns="78575" bIns="78575"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Arial"/>
                <a:ea typeface="Arial"/>
                <a:cs typeface="Arial"/>
                <a:sym typeface="Arial"/>
              </a:endParaRPr>
            </a:p>
          </p:txBody>
        </p:sp>
        <p:sp>
          <p:nvSpPr>
            <p:cNvPr id="212" name="Google Shape;212;p32"/>
            <p:cNvSpPr txBox="1"/>
            <p:nvPr/>
          </p:nvSpPr>
          <p:spPr>
            <a:xfrm>
              <a:off x="5732625" y="2570900"/>
              <a:ext cx="2498700" cy="970200"/>
            </a:xfrm>
            <a:prstGeom prst="rect">
              <a:avLst/>
            </a:prstGeom>
            <a:noFill/>
            <a:ln>
              <a:noFill/>
            </a:ln>
          </p:spPr>
          <p:txBody>
            <a:bodyPr spcFirstLastPara="1" wrap="square" lIns="78575" tIns="78575" rIns="78575" bIns="7857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en-GB" sz="1700" b="0" i="0" u="none" strike="noStrike" cap="none">
                  <a:solidFill>
                    <a:schemeClr val="dk2"/>
                  </a:solidFill>
                  <a:latin typeface="Arial"/>
                  <a:ea typeface="Arial"/>
                  <a:cs typeface="Arial"/>
                  <a:sym typeface="Arial"/>
                </a:rPr>
                <a:t>What will you practise tomorrow?</a:t>
              </a:r>
              <a:endParaRPr sz="1700" b="0" i="0" u="none" strike="noStrike" cap="none">
                <a:solidFill>
                  <a:schemeClr val="dk2"/>
                </a:solidFill>
                <a:latin typeface="Arial"/>
                <a:ea typeface="Arial"/>
                <a:cs typeface="Arial"/>
                <a:sym typeface="Arial"/>
              </a:endParaRPr>
            </a:p>
          </p:txBody>
        </p:sp>
      </p:grpSp>
      <p:grpSp>
        <p:nvGrpSpPr>
          <p:cNvPr id="213" name="Google Shape;213;p32"/>
          <p:cNvGrpSpPr/>
          <p:nvPr/>
        </p:nvGrpSpPr>
        <p:grpSpPr>
          <a:xfrm>
            <a:off x="377250" y="3162983"/>
            <a:ext cx="2710406" cy="943701"/>
            <a:chOff x="5552325" y="2417000"/>
            <a:chExt cx="2891100" cy="1342200"/>
          </a:xfrm>
        </p:grpSpPr>
        <p:sp>
          <p:nvSpPr>
            <p:cNvPr id="214" name="Google Shape;214;p32"/>
            <p:cNvSpPr/>
            <p:nvPr/>
          </p:nvSpPr>
          <p:spPr>
            <a:xfrm>
              <a:off x="5552325" y="2429150"/>
              <a:ext cx="2679000" cy="1083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78575" tIns="78575" rIns="78575" bIns="78575"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Arial"/>
                <a:ea typeface="Arial"/>
                <a:cs typeface="Arial"/>
                <a:sym typeface="Arial"/>
              </a:endParaRPr>
            </a:p>
          </p:txBody>
        </p:sp>
        <p:sp>
          <p:nvSpPr>
            <p:cNvPr id="215" name="Google Shape;215;p32"/>
            <p:cNvSpPr txBox="1"/>
            <p:nvPr/>
          </p:nvSpPr>
          <p:spPr>
            <a:xfrm>
              <a:off x="5552325" y="2417000"/>
              <a:ext cx="2891100" cy="1342200"/>
            </a:xfrm>
            <a:prstGeom prst="rect">
              <a:avLst/>
            </a:prstGeom>
            <a:noFill/>
            <a:ln>
              <a:noFill/>
            </a:ln>
          </p:spPr>
          <p:txBody>
            <a:bodyPr spcFirstLastPara="1" wrap="square" lIns="78575" tIns="78575" rIns="78575" bIns="7857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en-GB" sz="1700" b="0" i="0" u="none" strike="noStrike" cap="none">
                  <a:solidFill>
                    <a:schemeClr val="dk2"/>
                  </a:solidFill>
                  <a:latin typeface="Arial"/>
                  <a:ea typeface="Arial"/>
                  <a:cs typeface="Arial"/>
                  <a:sym typeface="Arial"/>
                </a:rPr>
                <a:t>Is there anything else you enjoy doing inside/outside?</a:t>
              </a:r>
              <a:endParaRPr sz="1700" b="0" i="0" u="none" strike="noStrike" cap="none">
                <a:solidFill>
                  <a:schemeClr val="dk2"/>
                </a:solidFill>
                <a:latin typeface="Arial"/>
                <a:ea typeface="Arial"/>
                <a:cs typeface="Arial"/>
                <a:sym typeface="Arial"/>
              </a:endParaRPr>
            </a:p>
          </p:txBody>
        </p:sp>
      </p:grpSp>
      <p:grpSp>
        <p:nvGrpSpPr>
          <p:cNvPr id="216" name="Google Shape;216;p32"/>
          <p:cNvGrpSpPr/>
          <p:nvPr/>
        </p:nvGrpSpPr>
        <p:grpSpPr>
          <a:xfrm>
            <a:off x="6555469" y="2995832"/>
            <a:ext cx="2511563" cy="781812"/>
            <a:chOff x="5552325" y="2429150"/>
            <a:chExt cx="2679000" cy="1111950"/>
          </a:xfrm>
        </p:grpSpPr>
        <p:sp>
          <p:nvSpPr>
            <p:cNvPr id="217" name="Google Shape;217;p32"/>
            <p:cNvSpPr/>
            <p:nvPr/>
          </p:nvSpPr>
          <p:spPr>
            <a:xfrm>
              <a:off x="5552325" y="2429150"/>
              <a:ext cx="2679000" cy="1083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78575" tIns="78575" rIns="78575" bIns="78575"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Arial"/>
                <a:ea typeface="Arial"/>
                <a:cs typeface="Arial"/>
                <a:sym typeface="Arial"/>
              </a:endParaRPr>
            </a:p>
          </p:txBody>
        </p:sp>
        <p:sp>
          <p:nvSpPr>
            <p:cNvPr id="218" name="Google Shape;218;p32"/>
            <p:cNvSpPr txBox="1"/>
            <p:nvPr/>
          </p:nvSpPr>
          <p:spPr>
            <a:xfrm>
              <a:off x="5732625" y="2570900"/>
              <a:ext cx="2498700" cy="970200"/>
            </a:xfrm>
            <a:prstGeom prst="rect">
              <a:avLst/>
            </a:prstGeom>
            <a:noFill/>
            <a:ln>
              <a:noFill/>
            </a:ln>
          </p:spPr>
          <p:txBody>
            <a:bodyPr spcFirstLastPara="1" wrap="square" lIns="78575" tIns="78575" rIns="78575" bIns="7857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en-GB" sz="1700" b="0" i="0" u="none" strike="noStrike" cap="none">
                  <a:solidFill>
                    <a:schemeClr val="dk2"/>
                  </a:solidFill>
                  <a:latin typeface="Arial"/>
                  <a:ea typeface="Arial"/>
                  <a:cs typeface="Arial"/>
                  <a:sym typeface="Arial"/>
                </a:rPr>
                <a:t>Who do you enjoy learning with?</a:t>
              </a:r>
              <a:endParaRPr sz="1700" b="0" i="0" u="none" strike="noStrike" cap="none">
                <a:solidFill>
                  <a:schemeClr val="dk2"/>
                </a:solidFill>
                <a:latin typeface="Arial"/>
                <a:ea typeface="Arial"/>
                <a:cs typeface="Arial"/>
                <a:sym typeface="Arial"/>
              </a:endParaRPr>
            </a:p>
          </p:txBody>
        </p:sp>
      </p:grpSp>
      <p:grpSp>
        <p:nvGrpSpPr>
          <p:cNvPr id="219" name="Google Shape;219;p32"/>
          <p:cNvGrpSpPr/>
          <p:nvPr/>
        </p:nvGrpSpPr>
        <p:grpSpPr>
          <a:xfrm>
            <a:off x="455320" y="1943412"/>
            <a:ext cx="2511563" cy="943701"/>
            <a:chOff x="5552325" y="2417000"/>
            <a:chExt cx="2679000" cy="1342200"/>
          </a:xfrm>
        </p:grpSpPr>
        <p:sp>
          <p:nvSpPr>
            <p:cNvPr id="220" name="Google Shape;220;p32"/>
            <p:cNvSpPr/>
            <p:nvPr/>
          </p:nvSpPr>
          <p:spPr>
            <a:xfrm>
              <a:off x="5552325" y="2429150"/>
              <a:ext cx="2679000" cy="1083900"/>
            </a:xfrm>
            <a:prstGeom prst="wedgeRoundRectCallout">
              <a:avLst>
                <a:gd name="adj1" fmla="val -20833"/>
                <a:gd name="adj2" fmla="val 62500"/>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78575" tIns="78575" rIns="78575" bIns="78575" anchor="ctr" anchorCtr="0">
              <a:no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Arial"/>
                <a:ea typeface="Arial"/>
                <a:cs typeface="Arial"/>
                <a:sym typeface="Arial"/>
              </a:endParaRPr>
            </a:p>
          </p:txBody>
        </p:sp>
        <p:sp>
          <p:nvSpPr>
            <p:cNvPr id="221" name="Google Shape;221;p32"/>
            <p:cNvSpPr txBox="1"/>
            <p:nvPr/>
          </p:nvSpPr>
          <p:spPr>
            <a:xfrm>
              <a:off x="5732625" y="2417000"/>
              <a:ext cx="2498700" cy="1342200"/>
            </a:xfrm>
            <a:prstGeom prst="rect">
              <a:avLst/>
            </a:prstGeom>
            <a:noFill/>
            <a:ln>
              <a:noFill/>
            </a:ln>
          </p:spPr>
          <p:txBody>
            <a:bodyPr spcFirstLastPara="1" wrap="square" lIns="78575" tIns="78575" rIns="78575" bIns="7857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en-GB" sz="1700" b="0" i="0" u="none" strike="noStrike" cap="none">
                  <a:solidFill>
                    <a:schemeClr val="dk2"/>
                  </a:solidFill>
                  <a:latin typeface="Arial"/>
                  <a:ea typeface="Arial"/>
                  <a:cs typeface="Arial"/>
                  <a:sym typeface="Arial"/>
                </a:rPr>
                <a:t>Tell me about what you were learning here</a:t>
              </a:r>
              <a:endParaRPr sz="1700" b="0" i="0" u="none" strike="noStrike" cap="none">
                <a:solidFill>
                  <a:schemeClr val="dk2"/>
                </a:solidFill>
                <a:latin typeface="Arial"/>
                <a:ea typeface="Arial"/>
                <a:cs typeface="Arial"/>
                <a:sym typeface="Aria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33"/>
          <p:cNvSpPr/>
          <p:nvPr/>
        </p:nvSpPr>
        <p:spPr>
          <a:xfrm>
            <a:off x="595975" y="351000"/>
            <a:ext cx="62661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33"/>
          <p:cNvSpPr txBox="1"/>
          <p:nvPr/>
        </p:nvSpPr>
        <p:spPr>
          <a:xfrm>
            <a:off x="1020475" y="566700"/>
            <a:ext cx="5841600" cy="417900"/>
          </a:xfrm>
          <a:prstGeom prst="rect">
            <a:avLst/>
          </a:prstGeom>
          <a:noFill/>
          <a:ln>
            <a:noFill/>
          </a:ln>
        </p:spPr>
        <p:txBody>
          <a:bodyPr spcFirstLastPara="1" wrap="square" lIns="78575" tIns="39275" rIns="78575" bIns="392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n-GB" sz="2200" b="1" i="0" u="none" strike="noStrike" cap="none">
                <a:solidFill>
                  <a:srgbClr val="12395B"/>
                </a:solidFill>
                <a:latin typeface="Arial"/>
                <a:ea typeface="Arial"/>
                <a:cs typeface="Arial"/>
                <a:sym typeface="Arial"/>
              </a:rPr>
              <a:t>Where can I access my child’s report?</a:t>
            </a:r>
            <a:endParaRPr sz="2200" b="0" i="0" u="none" strike="noStrike" cap="none">
              <a:solidFill>
                <a:srgbClr val="000000"/>
              </a:solidFill>
              <a:latin typeface="Arial"/>
              <a:ea typeface="Arial"/>
              <a:cs typeface="Arial"/>
              <a:sym typeface="Arial"/>
            </a:endParaRPr>
          </a:p>
        </p:txBody>
      </p:sp>
      <p:sp>
        <p:nvSpPr>
          <p:cNvPr id="228" name="Google Shape;228;p33"/>
          <p:cNvSpPr txBox="1"/>
          <p:nvPr/>
        </p:nvSpPr>
        <p:spPr>
          <a:xfrm>
            <a:off x="6683726" y="1547200"/>
            <a:ext cx="2224200" cy="1926300"/>
          </a:xfrm>
          <a:prstGeom prst="rect">
            <a:avLst/>
          </a:prstGeom>
          <a:noFill/>
          <a:ln>
            <a:noFill/>
          </a:ln>
        </p:spPr>
        <p:txBody>
          <a:bodyPr spcFirstLastPara="1" wrap="square" lIns="78575" tIns="39275" rIns="78575" bIns="39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2"/>
                </a:solidFill>
                <a:latin typeface="Arial"/>
                <a:ea typeface="Arial"/>
                <a:cs typeface="Arial"/>
                <a:sym typeface="Arial"/>
              </a:rPr>
              <a:t>Ladders at Home brings your child’s report to life with the option for teachers to share photographs, videos and audio files.</a:t>
            </a:r>
            <a:endParaRPr sz="1200" b="0"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2"/>
                </a:solidFill>
                <a:latin typeface="Arial"/>
                <a:ea typeface="Arial"/>
                <a:cs typeface="Arial"/>
                <a:sym typeface="Arial"/>
              </a:rPr>
              <a:t>Translation tools enable adults to view the report in any of the +100 languages, making reports accessible to all</a:t>
            </a:r>
            <a:r>
              <a:rPr lang="en-GB" sz="1200" b="1" i="0" u="none" strike="noStrike" cap="none">
                <a:solidFill>
                  <a:schemeClr val="dk2"/>
                </a:solidFill>
                <a:latin typeface="Arial"/>
                <a:ea typeface="Arial"/>
                <a:cs typeface="Arial"/>
                <a:sym typeface="Arial"/>
              </a:rPr>
              <a:t>.</a:t>
            </a:r>
            <a:r>
              <a:rPr lang="en-GB" sz="1200" b="1" i="0" u="none" strike="noStrike" cap="none">
                <a:solidFill>
                  <a:srgbClr val="12395B"/>
                </a:solidFill>
                <a:latin typeface="Arial"/>
                <a:ea typeface="Arial"/>
                <a:cs typeface="Arial"/>
                <a:sym typeface="Arial"/>
              </a:rPr>
              <a:t>    </a:t>
            </a:r>
            <a:endParaRPr sz="1200" b="0" i="0" u="none" strike="noStrike" cap="none">
              <a:solidFill>
                <a:srgbClr val="000000"/>
              </a:solidFill>
              <a:latin typeface="Arial"/>
              <a:ea typeface="Arial"/>
              <a:cs typeface="Arial"/>
              <a:sym typeface="Arial"/>
            </a:endParaRPr>
          </a:p>
        </p:txBody>
      </p:sp>
      <p:sp>
        <p:nvSpPr>
          <p:cNvPr id="229" name="Google Shape;229;p33"/>
          <p:cNvSpPr txBox="1"/>
          <p:nvPr/>
        </p:nvSpPr>
        <p:spPr>
          <a:xfrm>
            <a:off x="6683720" y="2157084"/>
            <a:ext cx="1745400" cy="448800"/>
          </a:xfrm>
          <a:prstGeom prst="rect">
            <a:avLst/>
          </a:prstGeom>
          <a:noFill/>
          <a:ln>
            <a:noFill/>
          </a:ln>
        </p:spPr>
        <p:txBody>
          <a:bodyPr spcFirstLastPara="1" wrap="square" lIns="78575" tIns="39275" rIns="78575" bIns="39275" anchor="t" anchorCtr="0">
            <a:spAutoFit/>
          </a:bodyPr>
          <a:lstStyle/>
          <a:p>
            <a:pPr marL="39370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2"/>
              </a:solidFill>
              <a:latin typeface="Arial"/>
              <a:ea typeface="Arial"/>
              <a:cs typeface="Arial"/>
              <a:sym typeface="Arial"/>
            </a:endParaRPr>
          </a:p>
          <a:p>
            <a:pPr marL="241300" marR="0" lvl="0" indent="-241300" algn="l" rtl="0">
              <a:lnSpc>
                <a:spcPct val="100000"/>
              </a:lnSpc>
              <a:spcBef>
                <a:spcPts val="0"/>
              </a:spcBef>
              <a:spcAft>
                <a:spcPts val="0"/>
              </a:spcAft>
              <a:buClr>
                <a:schemeClr val="dk2"/>
              </a:buClr>
              <a:buSzPts val="1200"/>
              <a:buFont typeface="Arial"/>
              <a:buChar char="•"/>
            </a:pPr>
            <a:endParaRPr sz="1200" b="0" i="0" u="none" strike="noStrike" cap="none">
              <a:solidFill>
                <a:schemeClr val="dk2"/>
              </a:solidFill>
              <a:latin typeface="Arial"/>
              <a:ea typeface="Arial"/>
              <a:cs typeface="Arial"/>
              <a:sym typeface="Arial"/>
            </a:endParaRPr>
          </a:p>
        </p:txBody>
      </p:sp>
      <p:grpSp>
        <p:nvGrpSpPr>
          <p:cNvPr id="230" name="Google Shape;230;p33"/>
          <p:cNvGrpSpPr/>
          <p:nvPr/>
        </p:nvGrpSpPr>
        <p:grpSpPr>
          <a:xfrm>
            <a:off x="3355378" y="1312562"/>
            <a:ext cx="3328338" cy="2917694"/>
            <a:chOff x="420400" y="920152"/>
            <a:chExt cx="4093896" cy="2893103"/>
          </a:xfrm>
        </p:grpSpPr>
        <p:pic>
          <p:nvPicPr>
            <p:cNvPr id="231" name="Google Shape;231;p33" descr="Graphical user interface, text, application, chat or text message&#10;&#10;Description automatically generated"/>
            <p:cNvPicPr preferRelativeResize="0"/>
            <p:nvPr/>
          </p:nvPicPr>
          <p:blipFill rotWithShape="1">
            <a:blip r:embed="rId3">
              <a:alphaModFix/>
            </a:blip>
            <a:srcRect t="-458" r="-2595" b="27725"/>
            <a:stretch/>
          </p:blipFill>
          <p:spPr>
            <a:xfrm>
              <a:off x="420400" y="920152"/>
              <a:ext cx="4093896" cy="2893100"/>
            </a:xfrm>
            <a:prstGeom prst="rect">
              <a:avLst/>
            </a:prstGeom>
            <a:noFill/>
            <a:ln>
              <a:noFill/>
            </a:ln>
          </p:spPr>
        </p:pic>
        <p:pic>
          <p:nvPicPr>
            <p:cNvPr id="232" name="Google Shape;232;p33" descr="Graphical user interface, text, application, chat or text message&#10;&#10;Description automatically generated"/>
            <p:cNvPicPr preferRelativeResize="0"/>
            <p:nvPr/>
          </p:nvPicPr>
          <p:blipFill rotWithShape="1">
            <a:blip r:embed="rId3">
              <a:alphaModFix/>
            </a:blip>
            <a:srcRect t="43268" r="-2595"/>
            <a:stretch/>
          </p:blipFill>
          <p:spPr>
            <a:xfrm>
              <a:off x="420400" y="1556558"/>
              <a:ext cx="4093896" cy="2256697"/>
            </a:xfrm>
            <a:prstGeom prst="rect">
              <a:avLst/>
            </a:prstGeom>
            <a:noFill/>
            <a:ln>
              <a:noFill/>
            </a:ln>
          </p:spPr>
        </p:pic>
        <p:pic>
          <p:nvPicPr>
            <p:cNvPr id="233" name="Google Shape;233;p33" descr="Graphical user interface, text, application, chat or text message&#10;&#10;Description automatically generated"/>
            <p:cNvPicPr preferRelativeResize="0"/>
            <p:nvPr/>
          </p:nvPicPr>
          <p:blipFill rotWithShape="1">
            <a:blip r:embed="rId3">
              <a:alphaModFix/>
            </a:blip>
            <a:srcRect l="20172" t="9384" r="50424" b="82457"/>
            <a:stretch/>
          </p:blipFill>
          <p:spPr>
            <a:xfrm>
              <a:off x="2432649" y="1292170"/>
              <a:ext cx="1915062" cy="324509"/>
            </a:xfrm>
            <a:prstGeom prst="rect">
              <a:avLst/>
            </a:prstGeom>
            <a:noFill/>
            <a:ln>
              <a:noFill/>
            </a:ln>
          </p:spPr>
        </p:pic>
      </p:grpSp>
      <p:pic>
        <p:nvPicPr>
          <p:cNvPr id="234" name="Google Shape;234;p33"/>
          <p:cNvPicPr preferRelativeResize="0"/>
          <p:nvPr/>
        </p:nvPicPr>
        <p:blipFill rotWithShape="1">
          <a:blip r:embed="rId4">
            <a:alphaModFix/>
          </a:blip>
          <a:srcRect/>
          <a:stretch/>
        </p:blipFill>
        <p:spPr>
          <a:xfrm>
            <a:off x="120500" y="1312550"/>
            <a:ext cx="3052289" cy="30976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34"/>
          <p:cNvSpPr/>
          <p:nvPr/>
        </p:nvSpPr>
        <p:spPr>
          <a:xfrm>
            <a:off x="595975" y="351000"/>
            <a:ext cx="6266100" cy="84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34"/>
          <p:cNvSpPr txBox="1"/>
          <p:nvPr/>
        </p:nvSpPr>
        <p:spPr>
          <a:xfrm>
            <a:off x="907275" y="558900"/>
            <a:ext cx="5549100" cy="433500"/>
          </a:xfrm>
          <a:prstGeom prst="rect">
            <a:avLst/>
          </a:prstGeom>
          <a:noFill/>
          <a:ln>
            <a:noFill/>
          </a:ln>
        </p:spPr>
        <p:txBody>
          <a:bodyPr spcFirstLastPara="1" wrap="square" lIns="78575" tIns="39275" rIns="78575" bIns="3927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en-GB" sz="2300" b="1" i="0" u="none" strike="noStrike" cap="none">
                <a:solidFill>
                  <a:srgbClr val="12395B"/>
                </a:solidFill>
                <a:latin typeface="Arial"/>
                <a:ea typeface="Arial"/>
                <a:cs typeface="Arial"/>
                <a:sym typeface="Arial"/>
              </a:rPr>
              <a:t>Where can I access my child’s report?</a:t>
            </a:r>
            <a:endParaRPr sz="2300" b="0" i="0" u="none" strike="noStrike" cap="none">
              <a:solidFill>
                <a:srgbClr val="000000"/>
              </a:solidFill>
              <a:latin typeface="Arial"/>
              <a:ea typeface="Arial"/>
              <a:cs typeface="Arial"/>
              <a:sym typeface="Arial"/>
            </a:endParaRPr>
          </a:p>
        </p:txBody>
      </p:sp>
      <p:pic>
        <p:nvPicPr>
          <p:cNvPr id="241" name="Google Shape;241;p34" descr="Diagram, text&#10;&#10;Description automatically generated"/>
          <p:cNvPicPr preferRelativeResize="0"/>
          <p:nvPr/>
        </p:nvPicPr>
        <p:blipFill rotWithShape="1">
          <a:blip r:embed="rId3">
            <a:alphaModFix/>
          </a:blip>
          <a:srcRect/>
          <a:stretch/>
        </p:blipFill>
        <p:spPr>
          <a:xfrm>
            <a:off x="688950" y="1355150"/>
            <a:ext cx="4022576" cy="3788350"/>
          </a:xfrm>
          <a:prstGeom prst="rect">
            <a:avLst/>
          </a:prstGeom>
          <a:noFill/>
          <a:ln>
            <a:noFill/>
          </a:ln>
        </p:spPr>
      </p:pic>
      <p:sp>
        <p:nvSpPr>
          <p:cNvPr id="242" name="Google Shape;242;p34"/>
          <p:cNvSpPr txBox="1"/>
          <p:nvPr/>
        </p:nvSpPr>
        <p:spPr>
          <a:xfrm>
            <a:off x="5191749" y="1751525"/>
            <a:ext cx="3548400" cy="2788500"/>
          </a:xfrm>
          <a:prstGeom prst="rect">
            <a:avLst/>
          </a:prstGeom>
          <a:noFill/>
          <a:ln>
            <a:noFill/>
          </a:ln>
        </p:spPr>
        <p:txBody>
          <a:bodyPr spcFirstLastPara="1" wrap="square" lIns="78575" tIns="39275" rIns="78575" bIns="39275" anchor="t" anchorCtr="0">
            <a:spAutoFit/>
          </a:bodyPr>
          <a:lstStyle/>
          <a:p>
            <a:pPr marL="241300" marR="0" lvl="0" indent="-266700" algn="l" rtl="0">
              <a:lnSpc>
                <a:spcPct val="100000"/>
              </a:lnSpc>
              <a:spcBef>
                <a:spcPts val="0"/>
              </a:spcBef>
              <a:spcAft>
                <a:spcPts val="0"/>
              </a:spcAft>
              <a:buClr>
                <a:schemeClr val="dk2"/>
              </a:buClr>
              <a:buSzPts val="1600"/>
              <a:buFont typeface="Arial"/>
              <a:buChar char="•"/>
            </a:pPr>
            <a:r>
              <a:rPr lang="en-GB" sz="1600" b="1" i="0" u="none" strike="noStrike" cap="none">
                <a:solidFill>
                  <a:schemeClr val="dk2"/>
                </a:solidFill>
                <a:latin typeface="Arial"/>
                <a:ea typeface="Arial"/>
                <a:cs typeface="Arial"/>
                <a:sym typeface="Arial"/>
              </a:rPr>
              <a:t>Opportunities for pupil voice and reflection</a:t>
            </a:r>
            <a:endParaRPr sz="1600" b="1" i="0" u="none" strike="noStrike" cap="none">
              <a:solidFill>
                <a:schemeClr val="dk2"/>
              </a:solidFill>
              <a:latin typeface="Arial"/>
              <a:ea typeface="Arial"/>
              <a:cs typeface="Arial"/>
              <a:sym typeface="Arial"/>
            </a:endParaRPr>
          </a:p>
          <a:p>
            <a:pPr marL="393700" marR="0" lvl="0" indent="0" algn="l" rtl="0">
              <a:lnSpc>
                <a:spcPct val="100000"/>
              </a:lnSpc>
              <a:spcBef>
                <a:spcPts val="0"/>
              </a:spcBef>
              <a:spcAft>
                <a:spcPts val="0"/>
              </a:spcAft>
              <a:buClr>
                <a:srgbClr val="000000"/>
              </a:buClr>
              <a:buSzPts val="1200"/>
              <a:buFont typeface="Arial"/>
              <a:buNone/>
            </a:pPr>
            <a:endParaRPr sz="1600" b="1" i="0" u="none" strike="noStrike" cap="none">
              <a:solidFill>
                <a:schemeClr val="dk2"/>
              </a:solidFill>
              <a:latin typeface="Arial"/>
              <a:ea typeface="Arial"/>
              <a:cs typeface="Arial"/>
              <a:sym typeface="Arial"/>
            </a:endParaRPr>
          </a:p>
          <a:p>
            <a:pPr marL="241300" marR="0" lvl="0" indent="-266700" algn="l" rtl="0">
              <a:lnSpc>
                <a:spcPct val="100000"/>
              </a:lnSpc>
              <a:spcBef>
                <a:spcPts val="0"/>
              </a:spcBef>
              <a:spcAft>
                <a:spcPts val="0"/>
              </a:spcAft>
              <a:buClr>
                <a:schemeClr val="dk2"/>
              </a:buClr>
              <a:buSzPts val="1600"/>
              <a:buFont typeface="Arial"/>
              <a:buChar char="•"/>
            </a:pPr>
            <a:r>
              <a:rPr lang="en-GB" sz="1600" b="1" i="0" u="none" strike="noStrike" cap="none">
                <a:solidFill>
                  <a:schemeClr val="dk2"/>
                </a:solidFill>
                <a:latin typeface="Arial"/>
                <a:ea typeface="Arial"/>
                <a:cs typeface="Arial"/>
                <a:sym typeface="Arial"/>
              </a:rPr>
              <a:t>Parent feedback via two-way communication tools</a:t>
            </a:r>
            <a:endParaRPr sz="1600" b="1" i="0" u="none" strike="noStrike" cap="none">
              <a:solidFill>
                <a:schemeClr val="dk2"/>
              </a:solidFill>
              <a:latin typeface="Arial"/>
              <a:ea typeface="Arial"/>
              <a:cs typeface="Arial"/>
              <a:sym typeface="Arial"/>
            </a:endParaRPr>
          </a:p>
          <a:p>
            <a:pPr marL="393700" marR="0" lvl="0" indent="0" algn="l" rtl="0">
              <a:lnSpc>
                <a:spcPct val="100000"/>
              </a:lnSpc>
              <a:spcBef>
                <a:spcPts val="0"/>
              </a:spcBef>
              <a:spcAft>
                <a:spcPts val="0"/>
              </a:spcAft>
              <a:buClr>
                <a:srgbClr val="000000"/>
              </a:buClr>
              <a:buSzPts val="1200"/>
              <a:buFont typeface="Arial"/>
              <a:buNone/>
            </a:pPr>
            <a:endParaRPr sz="1600" b="1" i="0" u="none" strike="noStrike" cap="none">
              <a:solidFill>
                <a:schemeClr val="dk2"/>
              </a:solidFill>
              <a:latin typeface="Arial"/>
              <a:ea typeface="Arial"/>
              <a:cs typeface="Arial"/>
              <a:sym typeface="Arial"/>
            </a:endParaRPr>
          </a:p>
          <a:p>
            <a:pPr marL="241300" marR="0" lvl="0" indent="-266700" algn="l" rtl="0">
              <a:lnSpc>
                <a:spcPct val="100000"/>
              </a:lnSpc>
              <a:spcBef>
                <a:spcPts val="0"/>
              </a:spcBef>
              <a:spcAft>
                <a:spcPts val="0"/>
              </a:spcAft>
              <a:buClr>
                <a:schemeClr val="dk2"/>
              </a:buClr>
              <a:buSzPts val="1600"/>
              <a:buFont typeface="Arial"/>
              <a:buChar char="•"/>
            </a:pPr>
            <a:r>
              <a:rPr lang="en-GB" sz="1600" b="1" i="0" u="none" strike="noStrike" cap="none">
                <a:solidFill>
                  <a:schemeClr val="dk2"/>
                </a:solidFill>
                <a:latin typeface="Arial"/>
                <a:ea typeface="Arial"/>
                <a:cs typeface="Arial"/>
                <a:sym typeface="Arial"/>
              </a:rPr>
              <a:t>Options to view the report digitally or download to print</a:t>
            </a:r>
            <a:br>
              <a:rPr lang="en-GB" sz="1600" b="1" i="0" u="none" strike="noStrike" cap="none">
                <a:solidFill>
                  <a:schemeClr val="dk2"/>
                </a:solidFill>
                <a:latin typeface="Arial"/>
                <a:ea typeface="Arial"/>
                <a:cs typeface="Arial"/>
                <a:sym typeface="Arial"/>
              </a:rPr>
            </a:br>
            <a:endParaRPr sz="1600" b="1" i="0" u="none" strike="noStrike" cap="none">
              <a:solidFill>
                <a:schemeClr val="dk2"/>
              </a:solidFill>
              <a:latin typeface="Arial"/>
              <a:ea typeface="Arial"/>
              <a:cs typeface="Arial"/>
              <a:sym typeface="Arial"/>
            </a:endParaRPr>
          </a:p>
          <a:p>
            <a:pPr marL="241300" marR="0" lvl="0" indent="-266700" algn="l" rtl="0">
              <a:lnSpc>
                <a:spcPct val="100000"/>
              </a:lnSpc>
              <a:spcBef>
                <a:spcPts val="0"/>
              </a:spcBef>
              <a:spcAft>
                <a:spcPts val="0"/>
              </a:spcAft>
              <a:buClr>
                <a:schemeClr val="dk2"/>
              </a:buClr>
              <a:buSzPts val="1600"/>
              <a:buFont typeface="Arial"/>
              <a:buChar char="•"/>
            </a:pPr>
            <a:r>
              <a:rPr lang="en-GB" sz="1600" b="1" i="0" u="none" strike="noStrike" cap="none">
                <a:solidFill>
                  <a:schemeClr val="dk2"/>
                </a:solidFill>
                <a:latin typeface="Arial"/>
                <a:ea typeface="Arial"/>
                <a:cs typeface="Arial"/>
                <a:sym typeface="Arial"/>
              </a:rPr>
              <a:t>Option for schools to share learning termly/end of year</a:t>
            </a:r>
            <a:endParaRPr sz="1600" b="0" i="0" u="none" strike="noStrike" cap="none">
              <a:solidFill>
                <a:schemeClr val="dk2"/>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35"/>
          <p:cNvSpPr txBox="1"/>
          <p:nvPr/>
        </p:nvSpPr>
        <p:spPr>
          <a:xfrm>
            <a:off x="936961" y="2371676"/>
            <a:ext cx="3721800" cy="343500"/>
          </a:xfrm>
          <a:prstGeom prst="rect">
            <a:avLst/>
          </a:prstGeom>
          <a:noFill/>
          <a:ln>
            <a:noFill/>
          </a:ln>
        </p:spPr>
        <p:txBody>
          <a:bodyPr spcFirstLastPara="1" wrap="square" lIns="78575" tIns="78575" rIns="78575" bIns="78575" anchor="t" anchorCtr="0">
            <a:spAutoFit/>
          </a:bodyPr>
          <a:lstStyle/>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rgbClr val="000000"/>
              </a:solidFill>
              <a:latin typeface="Calibri"/>
              <a:ea typeface="Calibri"/>
              <a:cs typeface="Calibri"/>
              <a:sym typeface="Calibri"/>
            </a:endParaRPr>
          </a:p>
        </p:txBody>
      </p:sp>
      <p:sp>
        <p:nvSpPr>
          <p:cNvPr id="249" name="Google Shape;249;p35"/>
          <p:cNvSpPr txBox="1"/>
          <p:nvPr/>
        </p:nvSpPr>
        <p:spPr>
          <a:xfrm>
            <a:off x="3175242" y="530350"/>
            <a:ext cx="2615700" cy="3114000"/>
          </a:xfrm>
          <a:prstGeom prst="rect">
            <a:avLst/>
          </a:prstGeom>
          <a:noFill/>
          <a:ln w="9525" cap="flat" cmpd="sng">
            <a:solidFill>
              <a:srgbClr val="1266AC"/>
            </a:solidFill>
            <a:prstDash val="solid"/>
            <a:round/>
            <a:headEnd type="none" w="sm" len="sm"/>
            <a:tailEnd type="none" w="sm" len="sm"/>
          </a:ln>
        </p:spPr>
        <p:txBody>
          <a:bodyPr spcFirstLastPara="1" wrap="square" lIns="78575" tIns="78575" rIns="78575" bIns="78575" anchor="t" anchorCtr="0">
            <a:spAutoFit/>
          </a:bodyPr>
          <a:lstStyle/>
          <a:p>
            <a:pPr marL="0" marR="0" lvl="0" indent="0" algn="ctr" rtl="0">
              <a:lnSpc>
                <a:spcPct val="100000"/>
              </a:lnSpc>
              <a:spcBef>
                <a:spcPts val="0"/>
              </a:spcBef>
              <a:spcAft>
                <a:spcPts val="0"/>
              </a:spcAft>
              <a:buClr>
                <a:schemeClr val="dk1"/>
              </a:buClr>
              <a:buSzPts val="1500"/>
              <a:buFont typeface="Arial"/>
              <a:buNone/>
            </a:pPr>
            <a:r>
              <a:rPr lang="en-GB" sz="2100" b="1" i="0" u="none" strike="noStrike" cap="none">
                <a:solidFill>
                  <a:srgbClr val="12395B"/>
                </a:solidFill>
                <a:latin typeface="Arial"/>
                <a:ea typeface="Arial"/>
                <a:cs typeface="Arial"/>
                <a:sym typeface="Arial"/>
              </a:rPr>
              <a:t>Improved transition</a:t>
            </a:r>
            <a:endParaRPr sz="12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chemeClr val="dk2"/>
                </a:solidFill>
                <a:latin typeface="Arial"/>
                <a:ea typeface="Arial"/>
                <a:cs typeface="Arial"/>
                <a:sym typeface="Arial"/>
              </a:rPr>
              <a:t>One consistent communication tool from EYFS to end of Primary.</a:t>
            </a:r>
            <a:endParaRPr sz="1400" b="1"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chemeClr val="dk2"/>
                </a:solidFill>
                <a:latin typeface="Arial"/>
                <a:ea typeface="Arial"/>
                <a:cs typeface="Arial"/>
                <a:sym typeface="Arial"/>
              </a:rPr>
              <a:t>Uninterrupted communication as your child moves between year groups for maximum progress in learning.</a:t>
            </a:r>
            <a:endParaRPr sz="1400" b="1"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500"/>
              <a:buFont typeface="Arial"/>
              <a:buNone/>
            </a:pPr>
            <a:endParaRPr sz="1200" b="1" i="0" u="none" strike="noStrike" cap="none">
              <a:solidFill>
                <a:srgbClr val="000000"/>
              </a:solidFill>
              <a:latin typeface="Calibri"/>
              <a:ea typeface="Calibri"/>
              <a:cs typeface="Calibri"/>
              <a:sym typeface="Calibri"/>
            </a:endParaRPr>
          </a:p>
        </p:txBody>
      </p:sp>
      <p:sp>
        <p:nvSpPr>
          <p:cNvPr id="250" name="Google Shape;250;p35"/>
          <p:cNvSpPr txBox="1"/>
          <p:nvPr/>
        </p:nvSpPr>
        <p:spPr>
          <a:xfrm>
            <a:off x="208781" y="813270"/>
            <a:ext cx="2615700" cy="2067300"/>
          </a:xfrm>
          <a:prstGeom prst="rect">
            <a:avLst/>
          </a:prstGeom>
          <a:noFill/>
          <a:ln w="9525" cap="flat" cmpd="sng">
            <a:solidFill>
              <a:srgbClr val="1266AC"/>
            </a:solidFill>
            <a:prstDash val="solid"/>
            <a:round/>
            <a:headEnd type="none" w="sm" len="sm"/>
            <a:tailEnd type="none" w="sm" len="sm"/>
          </a:ln>
        </p:spPr>
        <p:txBody>
          <a:bodyPr spcFirstLastPara="1" wrap="square" lIns="78575" tIns="78575" rIns="78575" bIns="78575"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1" i="0" u="none" strike="noStrike" cap="none">
                <a:solidFill>
                  <a:srgbClr val="12395B"/>
                </a:solidFill>
                <a:latin typeface="Arial"/>
                <a:ea typeface="Arial"/>
                <a:cs typeface="Arial"/>
                <a:sym typeface="Arial"/>
              </a:rPr>
              <a:t>Accelerated Progress</a:t>
            </a:r>
            <a:endParaRPr sz="12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chemeClr val="dk2"/>
                </a:solidFill>
                <a:latin typeface="Arial"/>
                <a:ea typeface="Arial"/>
                <a:cs typeface="Arial"/>
                <a:sym typeface="Arial"/>
              </a:rPr>
              <a:t>All of the information about exactly </a:t>
            </a:r>
            <a:r>
              <a:rPr lang="en-GB" sz="1400" b="1" i="0" u="sng" strike="noStrike" cap="none">
                <a:solidFill>
                  <a:schemeClr val="dk2"/>
                </a:solidFill>
                <a:latin typeface="Arial"/>
                <a:ea typeface="Arial"/>
                <a:cs typeface="Arial"/>
                <a:sym typeface="Arial"/>
              </a:rPr>
              <a:t>what</a:t>
            </a:r>
            <a:r>
              <a:rPr lang="en-GB" sz="1400" b="1" i="0" u="none" strike="noStrike" cap="none">
                <a:solidFill>
                  <a:schemeClr val="dk2"/>
                </a:solidFill>
                <a:latin typeface="Arial"/>
                <a:ea typeface="Arial"/>
                <a:cs typeface="Arial"/>
                <a:sym typeface="Arial"/>
              </a:rPr>
              <a:t> your child is learning and </a:t>
            </a:r>
            <a:r>
              <a:rPr lang="en-GB" sz="1400" b="1" i="0" u="sng" strike="noStrike" cap="none">
                <a:solidFill>
                  <a:schemeClr val="dk2"/>
                </a:solidFill>
                <a:latin typeface="Arial"/>
                <a:ea typeface="Arial"/>
                <a:cs typeface="Arial"/>
                <a:sym typeface="Arial"/>
              </a:rPr>
              <a:t>how</a:t>
            </a:r>
            <a:r>
              <a:rPr lang="en-GB" sz="1400" b="1" i="0" u="none" strike="noStrike" cap="none">
                <a:solidFill>
                  <a:schemeClr val="dk2"/>
                </a:solidFill>
                <a:latin typeface="Arial"/>
                <a:ea typeface="Arial"/>
                <a:cs typeface="Arial"/>
                <a:sym typeface="Arial"/>
              </a:rPr>
              <a:t> to help guide learning at home.</a:t>
            </a:r>
            <a:endParaRPr sz="1400" b="1"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12395B"/>
              </a:solidFill>
              <a:latin typeface="Arial"/>
              <a:ea typeface="Arial"/>
              <a:cs typeface="Arial"/>
              <a:sym typeface="Arial"/>
            </a:endParaRPr>
          </a:p>
        </p:txBody>
      </p:sp>
      <p:sp>
        <p:nvSpPr>
          <p:cNvPr id="251" name="Google Shape;251;p35"/>
          <p:cNvSpPr txBox="1"/>
          <p:nvPr/>
        </p:nvSpPr>
        <p:spPr>
          <a:xfrm>
            <a:off x="6141703" y="813270"/>
            <a:ext cx="2615700" cy="2283000"/>
          </a:xfrm>
          <a:prstGeom prst="rect">
            <a:avLst/>
          </a:prstGeom>
          <a:noFill/>
          <a:ln w="9525" cap="flat" cmpd="sng">
            <a:solidFill>
              <a:srgbClr val="1266AC"/>
            </a:solidFill>
            <a:prstDash val="solid"/>
            <a:round/>
            <a:headEnd type="none" w="sm" len="sm"/>
            <a:tailEnd type="none" w="sm" len="sm"/>
          </a:ln>
        </p:spPr>
        <p:txBody>
          <a:bodyPr spcFirstLastPara="1" wrap="square" lIns="78575" tIns="78575" rIns="78575" bIns="78575" anchor="t" anchorCtr="0">
            <a:spAutoFit/>
          </a:bodyPr>
          <a:lstStyle/>
          <a:p>
            <a:pPr marL="0" marR="0" lvl="0" indent="0" algn="ctr" rtl="0">
              <a:lnSpc>
                <a:spcPct val="100000"/>
              </a:lnSpc>
              <a:spcBef>
                <a:spcPts val="0"/>
              </a:spcBef>
              <a:spcAft>
                <a:spcPts val="0"/>
              </a:spcAft>
              <a:buClr>
                <a:srgbClr val="000000"/>
              </a:buClr>
              <a:buSzPts val="2100"/>
              <a:buFont typeface="Arial"/>
              <a:buNone/>
            </a:pPr>
            <a:r>
              <a:rPr lang="en-GB" sz="2100" b="1" i="0" u="none" strike="noStrike" cap="none">
                <a:solidFill>
                  <a:srgbClr val="12395B"/>
                </a:solidFill>
                <a:latin typeface="Arial"/>
                <a:ea typeface="Arial"/>
                <a:cs typeface="Arial"/>
                <a:sym typeface="Arial"/>
              </a:rPr>
              <a:t>Access for multiple adults</a:t>
            </a:r>
            <a:endParaRPr sz="12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chemeClr val="dk2"/>
                </a:solidFill>
                <a:latin typeface="Arial"/>
                <a:ea typeface="Arial"/>
                <a:cs typeface="Arial"/>
                <a:sym typeface="Arial"/>
              </a:rPr>
              <a:t>All adults involved in a child’s learning at home can have their own login to Ladders at Home- from parents to tutors.</a:t>
            </a:r>
            <a:endParaRPr sz="1400" b="1" i="0" u="none" strike="noStrike" cap="none">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1" i="0" u="none" strike="noStrike" cap="none">
              <a:solidFill>
                <a:srgbClr val="12395B"/>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36"/>
          <p:cNvSpPr/>
          <p:nvPr/>
        </p:nvSpPr>
        <p:spPr>
          <a:xfrm>
            <a:off x="633725" y="964725"/>
            <a:ext cx="7901400" cy="33693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36"/>
          <p:cNvSpPr/>
          <p:nvPr/>
        </p:nvSpPr>
        <p:spPr>
          <a:xfrm>
            <a:off x="633725" y="160775"/>
            <a:ext cx="7313700" cy="5775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6"/>
          <p:cNvSpPr txBox="1">
            <a:spLocks noGrp="1"/>
          </p:cNvSpPr>
          <p:nvPr>
            <p:ph type="ctrTitle"/>
          </p:nvPr>
        </p:nvSpPr>
        <p:spPr>
          <a:xfrm>
            <a:off x="464814" y="210274"/>
            <a:ext cx="7901400" cy="478500"/>
          </a:xfrm>
          <a:prstGeom prst="rect">
            <a:avLst/>
          </a:prstGeom>
          <a:noFill/>
          <a:ln>
            <a:noFill/>
          </a:ln>
        </p:spPr>
        <p:txBody>
          <a:bodyPr spcFirstLastPara="1" wrap="square" lIns="61875" tIns="61875" rIns="61875" bIns="61875" anchor="t" anchorCtr="0">
            <a:noAutofit/>
          </a:bodyPr>
          <a:lstStyle/>
          <a:p>
            <a:pPr marL="0" lvl="0" indent="0" algn="ctr" rtl="0">
              <a:lnSpc>
                <a:spcPct val="100000"/>
              </a:lnSpc>
              <a:spcBef>
                <a:spcPts val="0"/>
              </a:spcBef>
              <a:spcAft>
                <a:spcPts val="0"/>
              </a:spcAft>
              <a:buClr>
                <a:schemeClr val="dk1"/>
              </a:buClr>
              <a:buSzPts val="1500"/>
              <a:buNone/>
            </a:pPr>
            <a:r>
              <a:rPr lang="en-GB" sz="2100" b="1">
                <a:solidFill>
                  <a:srgbClr val="12395B"/>
                </a:solidFill>
                <a:latin typeface="Arial"/>
                <a:ea typeface="Arial"/>
                <a:cs typeface="Arial"/>
                <a:sym typeface="Arial"/>
              </a:rPr>
              <a:t>What support will we have in using Ladders at Home?</a:t>
            </a:r>
            <a:endParaRPr sz="3100">
              <a:latin typeface="Arial"/>
              <a:ea typeface="Arial"/>
              <a:cs typeface="Arial"/>
              <a:sym typeface="Arial"/>
            </a:endParaRPr>
          </a:p>
        </p:txBody>
      </p:sp>
      <p:sp>
        <p:nvSpPr>
          <p:cNvPr id="260" name="Google Shape;260;p36"/>
          <p:cNvSpPr txBox="1"/>
          <p:nvPr/>
        </p:nvSpPr>
        <p:spPr>
          <a:xfrm>
            <a:off x="566125" y="898943"/>
            <a:ext cx="8333700" cy="5065297"/>
          </a:xfrm>
          <a:prstGeom prst="rect">
            <a:avLst/>
          </a:prstGeom>
          <a:noFill/>
          <a:ln>
            <a:noFill/>
          </a:ln>
        </p:spPr>
        <p:txBody>
          <a:bodyPr spcFirstLastPara="1" wrap="square" lIns="78575" tIns="39275" rIns="78575" bIns="39275" anchor="t" anchorCtr="0">
            <a:spAutoFit/>
          </a:bodyPr>
          <a:lstStyle/>
          <a:p>
            <a:pPr marL="241300" marR="0" lvl="0" indent="-152400" algn="l" rtl="0">
              <a:lnSpc>
                <a:spcPct val="100000"/>
              </a:lnSpc>
              <a:spcBef>
                <a:spcPts val="0"/>
              </a:spcBef>
              <a:spcAft>
                <a:spcPts val="0"/>
              </a:spcAft>
              <a:buClr>
                <a:srgbClr val="000000"/>
              </a:buClr>
              <a:buSzPts val="1400"/>
              <a:buFont typeface="Arial"/>
              <a:buNone/>
            </a:pPr>
            <a:endParaRPr sz="1700" b="0" i="0" u="none" strike="noStrike" cap="none" dirty="0">
              <a:solidFill>
                <a:schemeClr val="dk2"/>
              </a:solidFill>
              <a:latin typeface="Arial"/>
              <a:ea typeface="Arial"/>
              <a:cs typeface="Arial"/>
              <a:sym typeface="Arial"/>
            </a:endParaRPr>
          </a:p>
          <a:p>
            <a:pPr marL="241300" marR="0" lvl="0" indent="-234950" algn="l" rtl="0">
              <a:lnSpc>
                <a:spcPct val="100000"/>
              </a:lnSpc>
              <a:spcBef>
                <a:spcPts val="0"/>
              </a:spcBef>
              <a:spcAft>
                <a:spcPts val="0"/>
              </a:spcAft>
              <a:buClr>
                <a:schemeClr val="dk2"/>
              </a:buClr>
              <a:buSzPts val="1700"/>
              <a:buFont typeface="Arial"/>
              <a:buChar char="•"/>
            </a:pPr>
            <a:r>
              <a:rPr lang="en-GB" sz="1700" b="0" i="0" u="none" strike="noStrike" cap="none" dirty="0">
                <a:solidFill>
                  <a:schemeClr val="dk2"/>
                </a:solidFill>
                <a:latin typeface="Arial"/>
                <a:ea typeface="Arial"/>
                <a:cs typeface="Arial"/>
                <a:sym typeface="Arial"/>
              </a:rPr>
              <a:t>We will send you a ‘Parents Guide to Ladders at Home’ which provides step by step instructions to using Ladders at Home</a:t>
            </a:r>
            <a:endParaRPr sz="1500" b="0" i="0" u="none" strike="noStrike" cap="none" dirty="0">
              <a:solidFill>
                <a:schemeClr val="dk2"/>
              </a:solidFill>
              <a:latin typeface="Arial"/>
              <a:ea typeface="Arial"/>
              <a:cs typeface="Arial"/>
              <a:sym typeface="Arial"/>
            </a:endParaRPr>
          </a:p>
          <a:p>
            <a:pPr marL="241300" marR="0" lvl="0" indent="-152400" algn="l" rtl="0">
              <a:lnSpc>
                <a:spcPct val="100000"/>
              </a:lnSpc>
              <a:spcBef>
                <a:spcPts val="0"/>
              </a:spcBef>
              <a:spcAft>
                <a:spcPts val="0"/>
              </a:spcAft>
              <a:buClr>
                <a:srgbClr val="000000"/>
              </a:buClr>
              <a:buSzPts val="1400"/>
              <a:buFont typeface="Arial"/>
              <a:buNone/>
            </a:pPr>
            <a:endParaRPr sz="1700" b="0" i="0" u="none" strike="noStrike" cap="none" dirty="0">
              <a:solidFill>
                <a:schemeClr val="dk2"/>
              </a:solidFill>
              <a:latin typeface="Arial"/>
              <a:ea typeface="Arial"/>
              <a:cs typeface="Arial"/>
              <a:sym typeface="Arial"/>
            </a:endParaRPr>
          </a:p>
          <a:p>
            <a:pPr marL="241300" marR="0" lvl="0" indent="-234950" algn="l" rtl="0">
              <a:lnSpc>
                <a:spcPct val="100000"/>
              </a:lnSpc>
              <a:spcBef>
                <a:spcPts val="0"/>
              </a:spcBef>
              <a:spcAft>
                <a:spcPts val="0"/>
              </a:spcAft>
              <a:buClr>
                <a:schemeClr val="dk2"/>
              </a:buClr>
              <a:buSzPts val="1700"/>
              <a:buFont typeface="Arial"/>
              <a:buChar char="•"/>
            </a:pPr>
            <a:r>
              <a:rPr lang="en-GB" sz="1700" b="0" i="0" u="none" strike="noStrike" cap="none" dirty="0">
                <a:solidFill>
                  <a:schemeClr val="dk2"/>
                </a:solidFill>
                <a:latin typeface="Arial"/>
                <a:ea typeface="Arial"/>
                <a:cs typeface="Arial"/>
                <a:sym typeface="Arial"/>
              </a:rPr>
              <a:t>Ongoing support with any issues or questions you may have can be directed to </a:t>
            </a:r>
            <a:r>
              <a:rPr lang="en-GB" sz="1700" dirty="0">
                <a:solidFill>
                  <a:srgbClr val="FF0000"/>
                </a:solidFill>
              </a:rPr>
              <a:t>Mrs Brown</a:t>
            </a:r>
            <a:r>
              <a:rPr lang="en-GB" sz="1700" b="0" i="0" u="none" strike="noStrike" cap="none" dirty="0">
                <a:solidFill>
                  <a:schemeClr val="dk2"/>
                </a:solidFill>
                <a:latin typeface="Arial"/>
                <a:ea typeface="Arial"/>
                <a:cs typeface="Arial"/>
                <a:sym typeface="Arial"/>
              </a:rPr>
              <a:t> by emailing:</a:t>
            </a:r>
          </a:p>
          <a:p>
            <a:pPr marL="241300" marR="0" lvl="0" indent="-234950" algn="l" rtl="0">
              <a:lnSpc>
                <a:spcPct val="100000"/>
              </a:lnSpc>
              <a:spcBef>
                <a:spcPts val="0"/>
              </a:spcBef>
              <a:spcAft>
                <a:spcPts val="0"/>
              </a:spcAft>
              <a:buClr>
                <a:schemeClr val="dk2"/>
              </a:buClr>
              <a:buSzPts val="1700"/>
              <a:buFont typeface="Arial"/>
              <a:buChar char="•"/>
            </a:pPr>
            <a:endParaRPr lang="en-GB" sz="1700" dirty="0">
              <a:solidFill>
                <a:schemeClr val="dk2"/>
              </a:solidFill>
            </a:endParaRPr>
          </a:p>
          <a:p>
            <a:pPr marL="241300" marR="0" lvl="0" indent="-234950" algn="l" rtl="0">
              <a:lnSpc>
                <a:spcPct val="100000"/>
              </a:lnSpc>
              <a:spcBef>
                <a:spcPts val="0"/>
              </a:spcBef>
              <a:spcAft>
                <a:spcPts val="0"/>
              </a:spcAft>
              <a:buClr>
                <a:schemeClr val="dk2"/>
              </a:buClr>
              <a:buSzPts val="1700"/>
              <a:buFont typeface="Arial"/>
              <a:buChar char="•"/>
            </a:pPr>
            <a:r>
              <a:rPr lang="en-GB" sz="1700" dirty="0">
                <a:solidFill>
                  <a:schemeClr val="dk2"/>
                </a:solidFill>
                <a:hlinkClick r:id="rId3"/>
              </a:rPr>
              <a:t>whales@stmargaretsipswich.org</a:t>
            </a:r>
            <a:r>
              <a:rPr lang="en-GB" sz="1700" dirty="0">
                <a:solidFill>
                  <a:schemeClr val="dk2"/>
                </a:solidFill>
              </a:rPr>
              <a:t> or </a:t>
            </a:r>
            <a:r>
              <a:rPr lang="en-GB" sz="1700" dirty="0">
                <a:solidFill>
                  <a:schemeClr val="dk2"/>
                </a:solidFill>
                <a:hlinkClick r:id="rId4"/>
              </a:rPr>
              <a:t>admin@stmargaretsipswich.org</a:t>
            </a:r>
            <a:r>
              <a:rPr lang="en-GB" sz="1700" dirty="0">
                <a:solidFill>
                  <a:schemeClr val="dk2"/>
                </a:solidFill>
              </a:rPr>
              <a:t> </a:t>
            </a:r>
          </a:p>
          <a:p>
            <a:pPr marL="241300" marR="0" lvl="0" indent="-234950" algn="l" rtl="0">
              <a:lnSpc>
                <a:spcPct val="100000"/>
              </a:lnSpc>
              <a:spcBef>
                <a:spcPts val="0"/>
              </a:spcBef>
              <a:spcAft>
                <a:spcPts val="0"/>
              </a:spcAft>
              <a:buClr>
                <a:schemeClr val="dk2"/>
              </a:buClr>
              <a:buSzPts val="1700"/>
              <a:buFont typeface="Arial"/>
              <a:buChar char="•"/>
            </a:pPr>
            <a:endParaRPr lang="en-US" sz="1700" b="0" i="0" u="none" strike="noStrike" cap="none" dirty="0">
              <a:solidFill>
                <a:schemeClr val="dk2"/>
              </a:solidFill>
              <a:latin typeface="Arial"/>
              <a:ea typeface="Arial"/>
              <a:cs typeface="Arial"/>
              <a:sym typeface="Arial"/>
            </a:endParaRPr>
          </a:p>
          <a:p>
            <a:pPr marL="241300" marR="0" lvl="0" indent="-234950" algn="l" rtl="0">
              <a:lnSpc>
                <a:spcPct val="100000"/>
              </a:lnSpc>
              <a:spcBef>
                <a:spcPts val="0"/>
              </a:spcBef>
              <a:spcAft>
                <a:spcPts val="0"/>
              </a:spcAft>
              <a:buClr>
                <a:schemeClr val="dk2"/>
              </a:buClr>
              <a:buSzPts val="1700"/>
              <a:buFont typeface="Arial"/>
              <a:buChar char="•"/>
            </a:pPr>
            <a:r>
              <a:rPr lang="en-US" sz="1700" dirty="0">
                <a:solidFill>
                  <a:schemeClr val="dk2"/>
                </a:solidFill>
              </a:rPr>
              <a:t>A</a:t>
            </a:r>
            <a:r>
              <a:rPr lang="en-GB" sz="1700" dirty="0">
                <a:solidFill>
                  <a:schemeClr val="dk2"/>
                </a:solidFill>
              </a:rPr>
              <a:t>ll information and the video will be uploaded onto our school website.</a:t>
            </a:r>
            <a:endParaRPr sz="1700" b="0" i="0" u="none" strike="noStrike" cap="none" dirty="0">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700"/>
              <a:buFont typeface="Arial"/>
              <a:buNone/>
            </a:pPr>
            <a:r>
              <a:rPr lang="en-GB" sz="1700" b="0" i="0" u="none" strike="noStrike" cap="none" dirty="0">
                <a:solidFill>
                  <a:schemeClr val="dk2"/>
                </a:solidFill>
                <a:latin typeface="Arial"/>
                <a:ea typeface="Arial"/>
                <a:cs typeface="Arial"/>
                <a:sym typeface="Arial"/>
              </a:rPr>
              <a:t>    </a:t>
            </a:r>
            <a:endParaRPr sz="1700" b="0" i="0" u="none" strike="noStrike" cap="none" dirty="0">
              <a:solidFill>
                <a:schemeClr val="dk2"/>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700"/>
              <a:buFont typeface="Arial"/>
              <a:buNone/>
            </a:pPr>
            <a:r>
              <a:rPr lang="en-GB" sz="1700" b="0" i="0" u="none" strike="noStrike" cap="none" dirty="0">
                <a:solidFill>
                  <a:schemeClr val="dk2"/>
                </a:solidFill>
                <a:latin typeface="Arial"/>
                <a:ea typeface="Arial"/>
                <a:cs typeface="Arial"/>
                <a:sym typeface="Arial"/>
              </a:rPr>
              <a:t>We can liaise directly with Learning Ladders to resolve any technical issues.</a:t>
            </a:r>
            <a:endParaRPr sz="1700" b="0" i="0" u="none" strike="noStrike" cap="none" dirty="0">
              <a:solidFill>
                <a:schemeClr val="dk2"/>
              </a:solidFill>
              <a:latin typeface="Arial"/>
              <a:ea typeface="Arial"/>
              <a:cs typeface="Arial"/>
              <a:sym typeface="Arial"/>
            </a:endParaRPr>
          </a:p>
          <a:p>
            <a:pPr marL="241300" marR="0" lvl="0" indent="-165100" algn="l" rtl="0">
              <a:lnSpc>
                <a:spcPct val="100000"/>
              </a:lnSpc>
              <a:spcBef>
                <a:spcPts val="0"/>
              </a:spcBef>
              <a:spcAft>
                <a:spcPts val="0"/>
              </a:spcAft>
              <a:buClr>
                <a:srgbClr val="000000"/>
              </a:buClr>
              <a:buSzPts val="1200"/>
              <a:buFont typeface="Arial"/>
              <a:buNone/>
            </a:pPr>
            <a:endParaRPr sz="1200" b="1" i="0" u="none" strike="noStrike" cap="none" dirty="0">
              <a:solidFill>
                <a:srgbClr val="12395B"/>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dirty="0">
                <a:solidFill>
                  <a:srgbClr val="000000"/>
                </a:solidFill>
                <a:latin typeface="Arial"/>
                <a:ea typeface="Arial"/>
                <a:cs typeface="Arial"/>
                <a:sym typeface="Arial"/>
              </a:rPr>
            </a:br>
            <a:endParaRPr sz="1200" b="1" i="0" u="none" strike="noStrike" cap="none" dirty="0">
              <a:solidFill>
                <a:srgbClr val="12395B"/>
              </a:solidFill>
              <a:latin typeface="Arial"/>
              <a:ea typeface="Arial"/>
              <a:cs typeface="Arial"/>
              <a:sym typeface="Arial"/>
            </a:endParaRPr>
          </a:p>
          <a:p>
            <a:pPr marL="241300" marR="0" lvl="0" indent="-165100" algn="l" rtl="0">
              <a:lnSpc>
                <a:spcPct val="100000"/>
              </a:lnSpc>
              <a:spcBef>
                <a:spcPts val="0"/>
              </a:spcBef>
              <a:spcAft>
                <a:spcPts val="0"/>
              </a:spcAft>
              <a:buClr>
                <a:srgbClr val="000000"/>
              </a:buClr>
              <a:buSzPts val="1200"/>
              <a:buFont typeface="Arial"/>
              <a:buNone/>
            </a:pPr>
            <a:endParaRPr sz="1200" b="1" i="0" u="none" strike="noStrike" cap="none" dirty="0">
              <a:solidFill>
                <a:srgbClr val="12395B"/>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dirty="0">
              <a:solidFill>
                <a:srgbClr val="12395B"/>
              </a:solidFill>
              <a:latin typeface="Arial"/>
              <a:ea typeface="Arial"/>
              <a:cs typeface="Arial"/>
              <a:sym typeface="Arial"/>
            </a:endParaRPr>
          </a:p>
          <a:p>
            <a:pPr marL="241300" marR="0" lvl="0" indent="-165100" algn="l" rtl="0">
              <a:lnSpc>
                <a:spcPct val="100000"/>
              </a:lnSpc>
              <a:spcBef>
                <a:spcPts val="0"/>
              </a:spcBef>
              <a:spcAft>
                <a:spcPts val="0"/>
              </a:spcAft>
              <a:buClr>
                <a:srgbClr val="000000"/>
              </a:buClr>
              <a:buSzPts val="1200"/>
              <a:buFont typeface="Arial"/>
              <a:buNone/>
            </a:pPr>
            <a:endParaRPr sz="1200" b="1" i="0" u="none" strike="noStrike" cap="none" dirty="0">
              <a:solidFill>
                <a:srgbClr val="12395B"/>
              </a:solidFill>
              <a:latin typeface="Arial"/>
              <a:ea typeface="Arial"/>
              <a:cs typeface="Arial"/>
              <a:sym typeface="Arial"/>
            </a:endParaRPr>
          </a:p>
          <a:p>
            <a:pPr marL="241300" marR="0" lvl="0" indent="-165100" algn="l" rtl="0">
              <a:lnSpc>
                <a:spcPct val="100000"/>
              </a:lnSpc>
              <a:spcBef>
                <a:spcPts val="0"/>
              </a:spcBef>
              <a:spcAft>
                <a:spcPts val="0"/>
              </a:spcAft>
              <a:buClr>
                <a:srgbClr val="000000"/>
              </a:buClr>
              <a:buSzPts val="1200"/>
              <a:buFont typeface="Arial"/>
              <a:buNone/>
            </a:pPr>
            <a:endParaRPr sz="1200" b="1" i="0" u="none" strike="noStrike" cap="none" dirty="0">
              <a:solidFill>
                <a:srgbClr val="12395B"/>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dirty="0">
              <a:solidFill>
                <a:srgbClr val="12395B"/>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dirty="0">
              <a:solidFill>
                <a:srgbClr val="12395B"/>
              </a:solidFill>
              <a:latin typeface="Arial"/>
              <a:ea typeface="Arial"/>
              <a:cs typeface="Arial"/>
              <a:sym typeface="Arial"/>
            </a:endParaRPr>
          </a:p>
          <a:p>
            <a:pPr marL="241300" marR="0" lvl="0" indent="-165100" algn="l" rtl="0">
              <a:lnSpc>
                <a:spcPct val="100000"/>
              </a:lnSpc>
              <a:spcBef>
                <a:spcPts val="0"/>
              </a:spcBef>
              <a:spcAft>
                <a:spcPts val="0"/>
              </a:spcAft>
              <a:buClr>
                <a:srgbClr val="000000"/>
              </a:buClr>
              <a:buSzPts val="1200"/>
              <a:buFont typeface="Arial"/>
              <a:buNone/>
            </a:pPr>
            <a:endParaRPr sz="1200" b="0" i="0" u="none" strike="noStrike" cap="none" dirty="0">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7"/>
          <p:cNvSpPr txBox="1"/>
          <p:nvPr/>
        </p:nvSpPr>
        <p:spPr>
          <a:xfrm>
            <a:off x="694688" y="1597416"/>
            <a:ext cx="7754700" cy="478500"/>
          </a:xfrm>
          <a:prstGeom prst="rect">
            <a:avLst/>
          </a:prstGeom>
          <a:noFill/>
          <a:ln>
            <a:noFill/>
          </a:ln>
        </p:spPr>
        <p:txBody>
          <a:bodyPr spcFirstLastPara="1" wrap="square" lIns="61875" tIns="61875" rIns="61875" bIns="61875" anchor="t" anchorCtr="0">
            <a:noAutofit/>
          </a:bodyPr>
          <a:lstStyle/>
          <a:p>
            <a:pPr marL="0" marR="0" lvl="0" indent="0" algn="ctr" rtl="0">
              <a:lnSpc>
                <a:spcPct val="100000"/>
              </a:lnSpc>
              <a:spcBef>
                <a:spcPts val="0"/>
              </a:spcBef>
              <a:spcAft>
                <a:spcPts val="0"/>
              </a:spcAft>
              <a:buClr>
                <a:srgbClr val="000000"/>
              </a:buClr>
              <a:buSzPts val="2800"/>
              <a:buFont typeface="Arial"/>
              <a:buNone/>
            </a:pPr>
            <a:r>
              <a:rPr lang="en-GB" sz="2800" b="1" i="0" u="none" strike="noStrike" cap="none">
                <a:solidFill>
                  <a:srgbClr val="12395B"/>
                </a:solidFill>
                <a:latin typeface="Arial"/>
                <a:ea typeface="Arial"/>
                <a:cs typeface="Arial"/>
                <a:sym typeface="Arial"/>
              </a:rPr>
              <a:t>Questions</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248</TotalTime>
  <Words>668</Words>
  <Application>Microsoft Office PowerPoint</Application>
  <PresentationFormat>On-screen Show (16:9)</PresentationFormat>
  <Paragraphs>93</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Simple Light</vt:lpstr>
      <vt:lpstr>PowerPoint Presentation</vt:lpstr>
      <vt:lpstr>PowerPoint Presentation</vt:lpstr>
      <vt:lpstr>PowerPoint Presentation</vt:lpstr>
      <vt:lpstr>PowerPoint Presentation</vt:lpstr>
      <vt:lpstr>How do we access Ladders at Home? </vt:lpstr>
      <vt:lpstr>Primary View</vt:lpstr>
      <vt:lpstr>What information is shared with parents?</vt:lpstr>
      <vt:lpstr>What information is shared with parents?</vt:lpstr>
      <vt:lpstr>What information is shared with parents?</vt:lpstr>
      <vt:lpstr>What information is shared with parents?</vt:lpstr>
      <vt:lpstr>How can I help my children at home?</vt:lpstr>
      <vt:lpstr>How can I help my children at home?</vt:lpstr>
      <vt:lpstr>PowerPoint Presentation</vt:lpstr>
      <vt:lpstr>PowerPoint Presentation</vt:lpstr>
      <vt:lpstr>PowerPoint Presentation</vt:lpstr>
      <vt:lpstr>PowerPoint Presentation</vt:lpstr>
      <vt:lpstr>What support will we have in using Ladders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Brown</dc:creator>
  <cp:lastModifiedBy>Mrs Brown</cp:lastModifiedBy>
  <cp:revision>10</cp:revision>
  <dcterms:modified xsi:type="dcterms:W3CDTF">2023-11-08T14:27:16Z</dcterms:modified>
</cp:coreProperties>
</file>