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9" r:id="rId3"/>
    <p:sldId id="257" r:id="rId4"/>
    <p:sldId id="259" r:id="rId5"/>
    <p:sldId id="270" r:id="rId6"/>
    <p:sldId id="276" r:id="rId7"/>
    <p:sldId id="277" r:id="rId8"/>
    <p:sldId id="262" r:id="rId9"/>
    <p:sldId id="264" r:id="rId10"/>
    <p:sldId id="272" r:id="rId11"/>
    <p:sldId id="273" r:id="rId12"/>
    <p:sldId id="278" r:id="rId13"/>
    <p:sldId id="265" r:id="rId14"/>
    <p:sldId id="267" r:id="rId15"/>
    <p:sldId id="268" r:id="rId16"/>
    <p:sldId id="274" r:id="rId17"/>
    <p:sldId id="275" r:id="rId18"/>
    <p:sldId id="271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clrMode="bw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1644" y="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02CFB1-BA56-ED42-B916-E5314836037D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E40825-3D1C-F140-ACEF-BA73C91540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7617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61DE7-4BD5-884F-A570-69E44AA1DA92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D1A46-26CF-804F-AC75-4EE2041C4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925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A46-26CF-804F-AC75-4EE2041C453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853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1/29/2026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7830" y="1523999"/>
            <a:ext cx="7763068" cy="1724867"/>
          </a:xfrm>
        </p:spPr>
        <p:txBody>
          <a:bodyPr/>
          <a:lstStyle/>
          <a:p>
            <a:r>
              <a:rPr lang="en-US" dirty="0"/>
              <a:t>SATs</a:t>
            </a:r>
            <a:br>
              <a:rPr lang="en-US" dirty="0"/>
            </a:br>
            <a:r>
              <a:rPr lang="en-US" dirty="0"/>
              <a:t>Information Evening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0" y="3541608"/>
            <a:ext cx="6498159" cy="916641"/>
          </a:xfrm>
        </p:spPr>
        <p:txBody>
          <a:bodyPr/>
          <a:lstStyle/>
          <a:p>
            <a:r>
              <a:rPr lang="en-US" dirty="0"/>
              <a:t>Wednesday 28</a:t>
            </a:r>
            <a:r>
              <a:rPr lang="en-US" baseline="30000" dirty="0"/>
              <a:t>th</a:t>
            </a:r>
            <a:r>
              <a:rPr lang="en-US" dirty="0"/>
              <a:t> January 2026</a:t>
            </a:r>
          </a:p>
        </p:txBody>
      </p:sp>
    </p:spTree>
    <p:extLst>
      <p:ext uri="{BB962C8B-B14F-4D97-AF65-F5344CB8AC3E}">
        <p14:creationId xmlns:p14="http://schemas.microsoft.com/office/powerpoint/2010/main" val="500005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you will learn tonight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Brief History of SATs</a:t>
            </a:r>
          </a:p>
          <a:p>
            <a:r>
              <a:rPr lang="en-US" sz="2800" dirty="0"/>
              <a:t> SATs structure and scoring</a:t>
            </a:r>
          </a:p>
          <a:p>
            <a:r>
              <a:rPr lang="en-US" sz="2800" dirty="0"/>
              <a:t>SATs timetables for 2026</a:t>
            </a:r>
          </a:p>
          <a:p>
            <a:r>
              <a:rPr lang="en-US" sz="2800" dirty="0"/>
              <a:t>How to help your child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9979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of 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SATs Tests were introduced in 1991</a:t>
            </a:r>
          </a:p>
          <a:p>
            <a:r>
              <a:rPr lang="en-US" sz="3200" dirty="0"/>
              <a:t>By 1998, children were tested at ages 7, 11 and 14</a:t>
            </a:r>
          </a:p>
          <a:p>
            <a:r>
              <a:rPr lang="en-US" sz="3200" dirty="0"/>
              <a:t>Until 2016, the KS2 SATs papers graded pupils from Level 3 to Level 5</a:t>
            </a:r>
          </a:p>
          <a:p>
            <a:r>
              <a:rPr lang="en-US" sz="3200" dirty="0"/>
              <a:t>There was an additional paper </a:t>
            </a:r>
            <a:r>
              <a:rPr lang="en-GB" sz="3200" dirty="0"/>
              <a:t>(</a:t>
            </a:r>
            <a:r>
              <a:rPr lang="en-US" sz="3200" dirty="0"/>
              <a:t>Level 6) to challenge the most able pupils </a:t>
            </a:r>
          </a:p>
        </p:txBody>
      </p:sp>
    </p:spTree>
    <p:extLst>
      <p:ext uri="{BB962C8B-B14F-4D97-AF65-F5344CB8AC3E}">
        <p14:creationId xmlns:p14="http://schemas.microsoft.com/office/powerpoint/2010/main" val="3093844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2016 Changes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In 2016, there were significant changes to the SATS tests.</a:t>
            </a:r>
          </a:p>
          <a:p>
            <a:r>
              <a:rPr lang="en-US" sz="4000" b="1" dirty="0"/>
              <a:t>All</a:t>
            </a:r>
            <a:r>
              <a:rPr lang="en-US" sz="4000" dirty="0"/>
              <a:t> children now take the same papers. There is no separate Level 6 paper.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754" y="4673480"/>
            <a:ext cx="1537357" cy="1270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762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2026 SATs paper structure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-75878" y="1444532"/>
            <a:ext cx="3840480" cy="750887"/>
          </a:xfrm>
        </p:spPr>
        <p:txBody>
          <a:bodyPr/>
          <a:lstStyle/>
          <a:p>
            <a:r>
              <a:rPr lang="en-US" sz="3600" dirty="0"/>
              <a:t>English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z="3200" dirty="0"/>
              <a:t>Reading</a:t>
            </a:r>
          </a:p>
          <a:p>
            <a:r>
              <a:rPr lang="en-US" sz="3200" dirty="0"/>
              <a:t>Grammar</a:t>
            </a:r>
          </a:p>
          <a:p>
            <a:r>
              <a:rPr lang="en-US" sz="3200" dirty="0"/>
              <a:t>Spelling</a:t>
            </a:r>
          </a:p>
          <a:p>
            <a:endParaRPr lang="en-US" sz="32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04340"/>
            <a:ext cx="3840480" cy="750887"/>
          </a:xfrm>
        </p:spPr>
        <p:txBody>
          <a:bodyPr/>
          <a:lstStyle/>
          <a:p>
            <a:r>
              <a:rPr lang="en-US" sz="3600" dirty="0"/>
              <a:t>Mathematics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Arithmetic</a:t>
            </a:r>
          </a:p>
          <a:p>
            <a:r>
              <a:rPr lang="en-US" sz="3200" dirty="0"/>
              <a:t>Reasoning 1</a:t>
            </a:r>
          </a:p>
          <a:p>
            <a:r>
              <a:rPr lang="en-US" sz="3200" dirty="0"/>
              <a:t>Reasoning 2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366" y="3682558"/>
            <a:ext cx="1742086" cy="24421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019" y="3682558"/>
            <a:ext cx="1734981" cy="24322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011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 Scheme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English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3200" dirty="0" err="1"/>
              <a:t>SPaG</a:t>
            </a:r>
            <a:endParaRPr lang="en-US" sz="3200" dirty="0"/>
          </a:p>
          <a:p>
            <a:r>
              <a:rPr lang="en-US" sz="3200" dirty="0"/>
              <a:t>45 minutes (50 marks)</a:t>
            </a:r>
          </a:p>
          <a:p>
            <a:r>
              <a:rPr lang="en-US" sz="3200" dirty="0"/>
              <a:t>Spelling test 15 minutes (20 marks)</a:t>
            </a:r>
          </a:p>
          <a:p>
            <a:r>
              <a:rPr lang="en-US" sz="3200" dirty="0"/>
              <a:t>Reading 1 hour (50 marks)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3200" dirty="0"/>
              <a:t>Mathematics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3200" dirty="0"/>
              <a:t>Arithmetic 30 minutes (40 marks)</a:t>
            </a:r>
          </a:p>
          <a:p>
            <a:r>
              <a:rPr lang="en-US" sz="3200" dirty="0"/>
              <a:t>Reasoning 40 minutes (35 marks)</a:t>
            </a:r>
          </a:p>
          <a:p>
            <a:r>
              <a:rPr lang="en-US" sz="3200" dirty="0"/>
              <a:t>Reasoning 40 minutes (35marks)</a:t>
            </a:r>
          </a:p>
        </p:txBody>
      </p:sp>
    </p:spTree>
    <p:extLst>
      <p:ext uri="{BB962C8B-B14F-4D97-AF65-F5344CB8AC3E}">
        <p14:creationId xmlns:p14="http://schemas.microsoft.com/office/powerpoint/2010/main" val="2204454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 Scheme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English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SPaG</a:t>
            </a:r>
            <a:r>
              <a:rPr lang="en-US" sz="3200" dirty="0"/>
              <a:t> – Grammar and Spelling scores added together</a:t>
            </a:r>
          </a:p>
          <a:p>
            <a:r>
              <a:rPr lang="en-US" sz="3200" dirty="0"/>
              <a:t>Reading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3200" dirty="0"/>
              <a:t>Mathematics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All 3 </a:t>
            </a:r>
            <a:r>
              <a:rPr lang="en-US" sz="3200" dirty="0" err="1"/>
              <a:t>Maths</a:t>
            </a:r>
            <a:r>
              <a:rPr lang="en-US" sz="3200" dirty="0"/>
              <a:t> outcomes added together to give one overall score</a:t>
            </a:r>
          </a:p>
        </p:txBody>
      </p:sp>
    </p:spTree>
    <p:extLst>
      <p:ext uri="{BB962C8B-B14F-4D97-AF65-F5344CB8AC3E}">
        <p14:creationId xmlns:p14="http://schemas.microsoft.com/office/powerpoint/2010/main" val="2672072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2026 SATs scoring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/>
              <a:t>The results are produced as:</a:t>
            </a:r>
          </a:p>
          <a:p>
            <a:r>
              <a:rPr lang="en-US" sz="4000" dirty="0"/>
              <a:t>A raw score</a:t>
            </a:r>
          </a:p>
          <a:p>
            <a:r>
              <a:rPr lang="en-US" sz="4000" dirty="0"/>
              <a:t>A scaled score </a:t>
            </a:r>
          </a:p>
          <a:p>
            <a:pPr lvl="1"/>
            <a:r>
              <a:rPr lang="en-US" sz="3600" dirty="0"/>
              <a:t>80 is the lowest score</a:t>
            </a:r>
          </a:p>
          <a:p>
            <a:pPr lvl="1"/>
            <a:r>
              <a:rPr lang="en-US" sz="3800" dirty="0"/>
              <a:t>120 is the highest score</a:t>
            </a:r>
          </a:p>
          <a:p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048" y="2422397"/>
            <a:ext cx="1946803" cy="27291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504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Meaning of the scaled score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/>
              <a:buChar char="•"/>
            </a:pPr>
            <a:r>
              <a:rPr lang="en-US" sz="4000" dirty="0"/>
              <a:t>A score of 80 </a:t>
            </a:r>
            <a:r>
              <a:rPr lang="en-US" sz="4000" dirty="0">
                <a:sym typeface="Wingdings"/>
              </a:rPr>
              <a:t> 99 means </a:t>
            </a:r>
            <a:r>
              <a:rPr lang="en-US" sz="4000" dirty="0"/>
              <a:t>the pupil </a:t>
            </a:r>
            <a:r>
              <a:rPr lang="en-US" sz="4000" b="1" dirty="0"/>
              <a:t>has not met </a:t>
            </a:r>
            <a:r>
              <a:rPr lang="en-US" sz="4000" dirty="0"/>
              <a:t>the expected standard </a:t>
            </a:r>
          </a:p>
          <a:p>
            <a:pPr>
              <a:buFont typeface="Arial"/>
              <a:buChar char="•"/>
            </a:pPr>
            <a:r>
              <a:rPr lang="en-US" sz="4000" dirty="0"/>
              <a:t>A score of 100</a:t>
            </a:r>
            <a:r>
              <a:rPr lang="en-US" sz="4000" dirty="0">
                <a:sym typeface="Wingdings"/>
              </a:rPr>
              <a:t></a:t>
            </a:r>
            <a:r>
              <a:rPr lang="en-US" sz="4000" dirty="0"/>
              <a:t>120 means that the pupil </a:t>
            </a:r>
            <a:r>
              <a:rPr lang="en-US" sz="4000" b="1" dirty="0"/>
              <a:t>has met </a:t>
            </a:r>
            <a:r>
              <a:rPr lang="en-US" sz="4000" dirty="0"/>
              <a:t>the expected standard</a:t>
            </a:r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9573" y="4216279"/>
            <a:ext cx="1884428" cy="26417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9010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2025 Conversion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             </a:t>
            </a:r>
            <a:r>
              <a:rPr lang="en-US" sz="3200" b="1" dirty="0"/>
              <a:t>  English - Reading</a:t>
            </a:r>
          </a:p>
          <a:p>
            <a:r>
              <a:rPr lang="en-US" sz="3200" b="1" dirty="0"/>
              <a:t>Raw score                  Scaled score</a:t>
            </a:r>
          </a:p>
          <a:p>
            <a:r>
              <a:rPr lang="en-US" sz="3200" dirty="0"/>
              <a:t>25                                       98</a:t>
            </a:r>
          </a:p>
          <a:p>
            <a:r>
              <a:rPr lang="en-US" sz="3200" dirty="0"/>
              <a:t>26                                       99</a:t>
            </a:r>
          </a:p>
          <a:p>
            <a:r>
              <a:rPr lang="en-US" sz="3200" dirty="0"/>
              <a:t>27                                       99</a:t>
            </a:r>
          </a:p>
          <a:p>
            <a:r>
              <a:rPr lang="en-US" sz="3200" b="1" dirty="0"/>
              <a:t>28                                      100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26361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2025 Conversion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/>
              <a:t>                 </a:t>
            </a:r>
            <a:r>
              <a:rPr lang="en-US" sz="3200" b="1" dirty="0"/>
              <a:t>English - </a:t>
            </a:r>
            <a:r>
              <a:rPr lang="en-US" sz="3200" b="1" dirty="0" err="1"/>
              <a:t>SPaG</a:t>
            </a:r>
            <a:endParaRPr lang="en-US" sz="3200" b="1" dirty="0"/>
          </a:p>
          <a:p>
            <a:r>
              <a:rPr lang="en-US" sz="3200" b="1" dirty="0"/>
              <a:t>Raw score                    Scaled score </a:t>
            </a:r>
          </a:p>
          <a:p>
            <a:r>
              <a:rPr lang="en-US" sz="3200" dirty="0"/>
              <a:t>33                                          99</a:t>
            </a:r>
          </a:p>
          <a:p>
            <a:r>
              <a:rPr lang="en-US" sz="3200" dirty="0"/>
              <a:t>34                                          99 </a:t>
            </a:r>
          </a:p>
          <a:p>
            <a:r>
              <a:rPr lang="en-US" sz="3200" b="1" dirty="0"/>
              <a:t>35                                          100</a:t>
            </a:r>
          </a:p>
          <a:p>
            <a:r>
              <a:rPr lang="en-US" sz="3200" b="1" dirty="0"/>
              <a:t>36                                          100</a:t>
            </a:r>
            <a:r>
              <a:rPr lang="en-US" sz="2800" dirty="0"/>
              <a:t> </a:t>
            </a:r>
          </a:p>
          <a:p>
            <a:pPr marL="685800" lvl="2" indent="0">
              <a:buNone/>
            </a:pPr>
            <a:r>
              <a:rPr lang="en-US" sz="2800" dirty="0"/>
              <a:t>                                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28236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2025 Conversion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/>
              <a:t>  </a:t>
            </a:r>
            <a:r>
              <a:rPr lang="en-US" sz="3200" b="1" dirty="0" err="1"/>
              <a:t>Maths</a:t>
            </a:r>
            <a:r>
              <a:rPr lang="en-US" sz="3200" b="1" dirty="0"/>
              <a:t> – Arithmetic, Reasoning 1 and 2</a:t>
            </a:r>
          </a:p>
          <a:p>
            <a:r>
              <a:rPr lang="en-US" sz="3200" b="1" dirty="0"/>
              <a:t>Raw score                    Scaled score </a:t>
            </a:r>
          </a:p>
          <a:p>
            <a:r>
              <a:rPr lang="en-US" sz="3200" b="1" dirty="0"/>
              <a:t>58                                          100</a:t>
            </a:r>
          </a:p>
          <a:p>
            <a:r>
              <a:rPr lang="en-US" sz="3200" b="1" dirty="0"/>
              <a:t>59                                          100 </a:t>
            </a:r>
          </a:p>
          <a:p>
            <a:r>
              <a:rPr lang="en-US" sz="3200" b="1" dirty="0"/>
              <a:t>60                                          100</a:t>
            </a:r>
          </a:p>
          <a:p>
            <a:r>
              <a:rPr lang="en-US" sz="3200" b="1" dirty="0"/>
              <a:t>61                                          100</a:t>
            </a:r>
            <a:r>
              <a:rPr lang="en-US" sz="2800" dirty="0"/>
              <a:t> </a:t>
            </a:r>
          </a:p>
          <a:p>
            <a:pPr marL="685800" lvl="2" indent="0">
              <a:buNone/>
            </a:pPr>
            <a:r>
              <a:rPr lang="en-US" sz="2800" dirty="0"/>
              <a:t>                                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11603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7" cy="1336956"/>
          </a:xfrm>
        </p:spPr>
        <p:txBody>
          <a:bodyPr/>
          <a:lstStyle/>
          <a:p>
            <a:r>
              <a:rPr lang="en-US" dirty="0"/>
              <a:t>Writing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000" dirty="0"/>
          </a:p>
          <a:p>
            <a:r>
              <a:rPr lang="en-US" sz="4000" dirty="0"/>
              <a:t>Writing will be assessed in school by your child’s Class Teacher.</a:t>
            </a:r>
          </a:p>
        </p:txBody>
      </p:sp>
    </p:spTree>
    <p:extLst>
      <p:ext uri="{BB962C8B-B14F-4D97-AF65-F5344CB8AC3E}">
        <p14:creationId xmlns:p14="http://schemas.microsoft.com/office/powerpoint/2010/main" val="750259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2026 SATs Timetable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472997"/>
              </p:ext>
            </p:extLst>
          </p:nvPr>
        </p:nvGraphicFramePr>
        <p:xfrm>
          <a:off x="261866" y="2465863"/>
          <a:ext cx="8423872" cy="32086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5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5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5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59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5456">
                <a:tc>
                  <a:txBody>
                    <a:bodyPr/>
                    <a:lstStyle/>
                    <a:p>
                      <a:pPr algn="ctr"/>
                      <a:r>
                        <a:rPr lang="en-US" sz="2400" baseline="0" dirty="0"/>
                        <a:t>Monday 11</a:t>
                      </a:r>
                      <a:r>
                        <a:rPr lang="en-US" sz="2400" baseline="30000" dirty="0"/>
                        <a:t>th</a:t>
                      </a:r>
                      <a:r>
                        <a:rPr lang="en-US" sz="2400" baseline="0" dirty="0"/>
                        <a:t>  May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Tuesday 12</a:t>
                      </a:r>
                      <a:r>
                        <a:rPr lang="en-US" sz="2400" baseline="30000" dirty="0"/>
                        <a:t>th</a:t>
                      </a:r>
                      <a:r>
                        <a:rPr lang="en-US" sz="2400" dirty="0"/>
                        <a:t> </a:t>
                      </a:r>
                      <a:r>
                        <a:rPr lang="en-US" sz="2400" baseline="0" dirty="0"/>
                        <a:t> </a:t>
                      </a:r>
                      <a:r>
                        <a:rPr lang="en-US" sz="2400" dirty="0"/>
                        <a:t>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Wednesday 13</a:t>
                      </a:r>
                      <a:r>
                        <a:rPr lang="en-US" sz="2400" baseline="30000" dirty="0"/>
                        <a:t>th</a:t>
                      </a:r>
                      <a:r>
                        <a:rPr lang="en-US" sz="2400" dirty="0"/>
                        <a:t> </a:t>
                      </a:r>
                      <a:r>
                        <a:rPr lang="en-US" sz="2400" baseline="0" dirty="0"/>
                        <a:t> </a:t>
                      </a:r>
                      <a:r>
                        <a:rPr lang="en-US" sz="2400" dirty="0"/>
                        <a:t>May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aseline="0" dirty="0"/>
                        <a:t>Thursday   14</a:t>
                      </a:r>
                      <a:r>
                        <a:rPr lang="en-US" sz="2400" baseline="30000" dirty="0"/>
                        <a:t>th</a:t>
                      </a:r>
                      <a:r>
                        <a:rPr lang="en-US" sz="2400" baseline="0" dirty="0"/>
                        <a:t>  May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7910">
                <a:tc>
                  <a:txBody>
                    <a:bodyPr/>
                    <a:lstStyle/>
                    <a:p>
                      <a:r>
                        <a:rPr lang="en-US" sz="2400" dirty="0" err="1"/>
                        <a:t>SPaG</a:t>
                      </a:r>
                      <a:r>
                        <a:rPr lang="en-US" sz="2400" dirty="0"/>
                        <a:t>- </a:t>
                      </a:r>
                    </a:p>
                    <a:p>
                      <a:r>
                        <a:rPr lang="en-US" sz="2400" dirty="0"/>
                        <a:t>1. Grammar Paper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Reading</a:t>
                      </a:r>
                      <a:r>
                        <a:rPr lang="en-US" sz="2400" baseline="0" dirty="0"/>
                        <a:t>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Maths</a:t>
                      </a:r>
                      <a:r>
                        <a:rPr lang="en-US" sz="2400" dirty="0"/>
                        <a:t> - Paper 1:</a:t>
                      </a:r>
                    </a:p>
                    <a:p>
                      <a:r>
                        <a:rPr lang="en-US" sz="2400" dirty="0"/>
                        <a:t>Arithmetic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Maths</a:t>
                      </a:r>
                      <a:r>
                        <a:rPr lang="en-US" sz="2400" dirty="0"/>
                        <a:t> - Paper 3:</a:t>
                      </a:r>
                    </a:p>
                    <a:p>
                      <a:r>
                        <a:rPr lang="en-US" sz="2400" dirty="0"/>
                        <a:t>Reasoning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7014">
                <a:tc>
                  <a:txBody>
                    <a:bodyPr/>
                    <a:lstStyle/>
                    <a:p>
                      <a:r>
                        <a:rPr lang="en-US" sz="2400" dirty="0"/>
                        <a:t>2. Spelling</a:t>
                      </a:r>
                      <a:r>
                        <a:rPr lang="en-US" sz="2400" baseline="0" dirty="0"/>
                        <a:t> Test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/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/>
                        <a:t>Maths</a:t>
                      </a:r>
                      <a:r>
                        <a:rPr lang="en-US" sz="2400" dirty="0"/>
                        <a:t> Paper 2: Reasoning</a:t>
                      </a:r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49411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help your child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Encourage your child to read as much as possible</a:t>
            </a:r>
          </a:p>
          <a:p>
            <a:r>
              <a:rPr lang="en-US" sz="3200" dirty="0"/>
              <a:t>Make sure they relax and have other interests when they are not at school</a:t>
            </a:r>
          </a:p>
          <a:p>
            <a:r>
              <a:rPr lang="en-US" sz="3200" dirty="0"/>
              <a:t>Encourage your child to do their homework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7194" y="4843398"/>
            <a:ext cx="3215325" cy="2014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81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Breakfast in SATs week!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Breakfast will be provided for all the children during SATs week</a:t>
            </a:r>
          </a:p>
        </p:txBody>
      </p:sp>
    </p:spTree>
    <p:extLst>
      <p:ext uri="{BB962C8B-B14F-4D97-AF65-F5344CB8AC3E}">
        <p14:creationId xmlns:p14="http://schemas.microsoft.com/office/powerpoint/2010/main" val="15584309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Reporting Arrangements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How SATS will be reported to parents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257704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49275" y="1211587"/>
            <a:ext cx="8056563" cy="1362075"/>
          </a:xfrm>
        </p:spPr>
        <p:txBody>
          <a:bodyPr/>
          <a:lstStyle/>
          <a:p>
            <a:r>
              <a:rPr lang="en-US" sz="4000" dirty="0"/>
              <a:t>We are very proud of all </a:t>
            </a:r>
            <a:r>
              <a:rPr lang="en-US" sz="4000"/>
              <a:t>the children </a:t>
            </a:r>
            <a:r>
              <a:rPr lang="en-US" sz="4000" dirty="0"/>
              <a:t>and know that they have all done their best!</a:t>
            </a:r>
          </a:p>
        </p:txBody>
      </p:sp>
      <p:pic>
        <p:nvPicPr>
          <p:cNvPr id="12" name="Picture 1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037" y="2573662"/>
            <a:ext cx="3180267" cy="4055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5145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665</TotalTime>
  <Words>456</Words>
  <Application>Microsoft Office PowerPoint</Application>
  <PresentationFormat>On-screen Show (4:3)</PresentationFormat>
  <Paragraphs>101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News Gothic MT</vt:lpstr>
      <vt:lpstr>Wingdings</vt:lpstr>
      <vt:lpstr>Wingdings 2</vt:lpstr>
      <vt:lpstr>Breeze</vt:lpstr>
      <vt:lpstr>SATs Information Evening</vt:lpstr>
      <vt:lpstr>What you will learn tonight</vt:lpstr>
      <vt:lpstr>History of SATs</vt:lpstr>
      <vt:lpstr>2016 Changes</vt:lpstr>
      <vt:lpstr>2026 SATs paper structure</vt:lpstr>
      <vt:lpstr>Mark Scheme</vt:lpstr>
      <vt:lpstr>Mark Scheme</vt:lpstr>
      <vt:lpstr>2026 SATs scoring</vt:lpstr>
      <vt:lpstr>Meaning of the scaled score</vt:lpstr>
      <vt:lpstr>Example 2025 Conversion Table</vt:lpstr>
      <vt:lpstr>2025 Conversion Table</vt:lpstr>
      <vt:lpstr>2025 Conversion Table</vt:lpstr>
      <vt:lpstr>Writing </vt:lpstr>
      <vt:lpstr>2026 SATs Timetable</vt:lpstr>
      <vt:lpstr>How to help your child</vt:lpstr>
      <vt:lpstr>Breakfast in SATs week!</vt:lpstr>
      <vt:lpstr>Reporting Arrangements</vt:lpstr>
      <vt:lpstr>We are very proud of all the children and know that they have all done their best!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information evening</dc:title>
  <dc:creator>Julie Febvre</dc:creator>
  <cp:lastModifiedBy>Darren Gates</cp:lastModifiedBy>
  <cp:revision>40</cp:revision>
  <cp:lastPrinted>2018-04-30T08:09:19Z</cp:lastPrinted>
  <dcterms:created xsi:type="dcterms:W3CDTF">2017-02-19T16:59:38Z</dcterms:created>
  <dcterms:modified xsi:type="dcterms:W3CDTF">2026-01-29T17:21:31Z</dcterms:modified>
</cp:coreProperties>
</file>