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embeddedFontLst>
    <p:embeddedFont>
      <p:font typeface="Alfa Slab One" panose="020B0604020202020204" charset="0"/>
      <p:regular r:id="rId17"/>
    </p:embeddedFont>
    <p:embeddedFont>
      <p:font typeface="Century Gothic" panose="020B0502020202020204" pitchFamily="34" charset="0"/>
      <p:regular r:id="rId18"/>
      <p:bold r:id="rId19"/>
      <p:italic r:id="rId20"/>
      <p:boldItalic r:id="rId21"/>
    </p:embeddedFont>
    <p:embeddedFont>
      <p:font typeface="Lucida Sans" panose="020B0602030504020204" pitchFamily="34" charset="0"/>
      <p:regular r:id="rId22"/>
    </p:embeddedFont>
    <p:embeddedFont>
      <p:font typeface="Proxima Nova" panose="020B0604020202020204" charset="0"/>
      <p:regular r:id="rId23"/>
      <p:bold r:id="rId24"/>
      <p:italic r:id="rId25"/>
      <p:boldItalic r:id="rId26"/>
    </p:embeddedFont>
    <p:embeddedFont>
      <p:font typeface="Trebuchet MS" panose="020B0603020202020204" pitchFamily="3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7" d="100"/>
          <a:sy n="97" d="100"/>
        </p:scale>
        <p:origin x="200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4" name="Google Shape;64;p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71" name="Google Shape;71;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5" name="Google Shape;95;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1" name="Google Shape;101;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7" name="Google Shape;107;p5: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3" name="Google Shape;113;p6: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0" name="Google Shape;130;p7: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7c60a294dc_0_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37c60a294dc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7" name="Google Shape;137;g37c60a294dc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1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3" name="Google Shape;14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4" name="Google Shape;14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2ff710b2bc2_0_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g2ff710b2bc2_0_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1" name="Google Shape;151;g2ff710b2bc2_0_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8" name="Google Shape;168;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4" name="Google Shape;174;p9: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0" name="Google Shape;180;p11: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6" name="Google Shape;186;p1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cxnSp>
        <p:nvCxnSpPr>
          <p:cNvPr id="14" name="Google Shape;14;p2"/>
          <p:cNvCxnSpPr/>
          <p:nvPr/>
        </p:nvCxnSpPr>
        <p:spPr>
          <a:xfrm>
            <a:off x="4278300" y="3668217"/>
            <a:ext cx="587400" cy="0"/>
          </a:xfrm>
          <a:prstGeom prst="straightConnector1">
            <a:avLst/>
          </a:prstGeom>
          <a:noFill/>
          <a:ln w="76200" cap="flat" cmpd="sng">
            <a:solidFill>
              <a:schemeClr val="dk1"/>
            </a:solidFill>
            <a:prstDash val="solid"/>
            <a:round/>
            <a:headEnd type="none" w="sm" len="sm"/>
            <a:tailEnd type="none" w="sm" len="sm"/>
          </a:ln>
        </p:spPr>
      </p:cxnSp>
      <p:sp>
        <p:nvSpPr>
          <p:cNvPr id="15" name="Google Shape;15;p2"/>
          <p:cNvSpPr txBox="1">
            <a:spLocks noGrp="1"/>
          </p:cNvSpPr>
          <p:nvPr>
            <p:ph type="ctrTitle"/>
          </p:nvPr>
        </p:nvSpPr>
        <p:spPr>
          <a:xfrm>
            <a:off x="311700" y="794633"/>
            <a:ext cx="8520600" cy="2610300"/>
          </a:xfrm>
          <a:prstGeom prst="rect">
            <a:avLst/>
          </a:prstGeom>
        </p:spPr>
        <p:txBody>
          <a:bodyPr spcFirstLastPara="1" wrap="square" lIns="91425" tIns="91425" rIns="91425" bIns="91425" anchor="b" anchorCtr="0">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6" name="Google Shape;16;p2"/>
          <p:cNvSpPr txBox="1">
            <a:spLocks noGrp="1"/>
          </p:cNvSpPr>
          <p:nvPr>
            <p:ph type="subTitle" idx="1"/>
          </p:nvPr>
        </p:nvSpPr>
        <p:spPr>
          <a:xfrm>
            <a:off x="311700" y="4221097"/>
            <a:ext cx="8520600" cy="978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7" name="Google Shape;17;p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3"/>
          <p:cNvSpPr txBox="1">
            <a:spLocks noGrp="1"/>
          </p:cNvSpPr>
          <p:nvPr>
            <p:ph type="title"/>
          </p:nvPr>
        </p:nvSpPr>
        <p:spPr>
          <a:xfrm>
            <a:off x="311700" y="3307400"/>
            <a:ext cx="8114400" cy="32613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a:endParaRPr/>
          </a:p>
        </p:txBody>
      </p:sp>
      <p:sp>
        <p:nvSpPr>
          <p:cNvPr id="20" name="Google Shape;20;p3"/>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4" name="Google Shape;24;p4"/>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sp>
        <p:nvSpPr>
          <p:cNvPr id="26" name="Google Shape;26;p5"/>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7" name="Google Shape;27;p5"/>
          <p:cNvSpPr txBox="1">
            <a:spLocks noGrp="1"/>
          </p:cNvSpPr>
          <p:nvPr>
            <p:ph type="body" idx="1"/>
          </p:nvPr>
        </p:nvSpPr>
        <p:spPr>
          <a:xfrm>
            <a:off x="3117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body" idx="2"/>
          </p:nvPr>
        </p:nvSpPr>
        <p:spPr>
          <a:xfrm>
            <a:off x="4832400" y="1536633"/>
            <a:ext cx="3999900" cy="45552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9" name="Google Shape;29;p5"/>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6"/>
          <p:cNvSpPr txBox="1">
            <a:spLocks noGrp="1"/>
          </p:cNvSpPr>
          <p:nvPr>
            <p:ph type="title"/>
          </p:nvPr>
        </p:nvSpPr>
        <p:spPr>
          <a:xfrm>
            <a:off x="311700" y="593367"/>
            <a:ext cx="8520600" cy="7635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2" name="Google Shape;32;p6"/>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3"/>
        <p:cNvGrpSpPr/>
        <p:nvPr/>
      </p:nvGrpSpPr>
      <p:grpSpPr>
        <a:xfrm>
          <a:off x="0" y="0"/>
          <a:ext cx="0" cy="0"/>
          <a:chOff x="0" y="0"/>
          <a:chExt cx="0" cy="0"/>
        </a:xfrm>
      </p:grpSpPr>
      <p:sp>
        <p:nvSpPr>
          <p:cNvPr id="34" name="Google Shape;34;p7"/>
          <p:cNvSpPr txBox="1">
            <a:spLocks noGrp="1"/>
          </p:cNvSpPr>
          <p:nvPr>
            <p:ph type="title"/>
          </p:nvPr>
        </p:nvSpPr>
        <p:spPr>
          <a:xfrm>
            <a:off x="311700" y="842400"/>
            <a:ext cx="2808000" cy="1007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5" name="Google Shape;35;p7"/>
          <p:cNvSpPr txBox="1">
            <a:spLocks noGrp="1"/>
          </p:cNvSpPr>
          <p:nvPr>
            <p:ph type="body" idx="1"/>
          </p:nvPr>
        </p:nvSpPr>
        <p:spPr>
          <a:xfrm>
            <a:off x="311700" y="1987833"/>
            <a:ext cx="2808000" cy="41040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6" name="Google Shape;36;p7"/>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7"/>
        <p:cNvGrpSpPr/>
        <p:nvPr/>
      </p:nvGrpSpPr>
      <p:grpSpPr>
        <a:xfrm>
          <a:off x="0" y="0"/>
          <a:ext cx="0" cy="0"/>
          <a:chOff x="0" y="0"/>
          <a:chExt cx="0" cy="0"/>
        </a:xfrm>
      </p:grpSpPr>
      <p:sp>
        <p:nvSpPr>
          <p:cNvPr id="38" name="Google Shape;38;p8"/>
          <p:cNvSpPr txBox="1">
            <a:spLocks noGrp="1"/>
          </p:cNvSpPr>
          <p:nvPr>
            <p:ph type="title"/>
          </p:nvPr>
        </p:nvSpPr>
        <p:spPr>
          <a:xfrm>
            <a:off x="490250" y="701800"/>
            <a:ext cx="5683800" cy="54543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39" name="Google Shape;39;p8"/>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0"/>
        <p:cNvGrpSpPr/>
        <p:nvPr/>
      </p:nvGrpSpPr>
      <p:grpSpPr>
        <a:xfrm>
          <a:off x="0" y="0"/>
          <a:ext cx="0" cy="0"/>
          <a:chOff x="0" y="0"/>
          <a:chExt cx="0" cy="0"/>
        </a:xfrm>
      </p:grpSpPr>
      <p:sp>
        <p:nvSpPr>
          <p:cNvPr id="41" name="Google Shape;41;p9"/>
          <p:cNvSpPr/>
          <p:nvPr/>
        </p:nvSpPr>
        <p:spPr>
          <a:xfrm>
            <a:off x="4572000" y="133"/>
            <a:ext cx="4572000" cy="6858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2" name="Google Shape;42;p9"/>
          <p:cNvCxnSpPr/>
          <p:nvPr/>
        </p:nvCxnSpPr>
        <p:spPr>
          <a:xfrm>
            <a:off x="5029675" y="5994000"/>
            <a:ext cx="468300" cy="0"/>
          </a:xfrm>
          <a:prstGeom prst="straightConnector1">
            <a:avLst/>
          </a:prstGeom>
          <a:noFill/>
          <a:ln w="19050" cap="flat" cmpd="sng">
            <a:solidFill>
              <a:schemeClr val="lt1"/>
            </a:solidFill>
            <a:prstDash val="solid"/>
            <a:round/>
            <a:headEnd type="none" w="sm" len="sm"/>
            <a:tailEnd type="none" w="sm" len="sm"/>
          </a:ln>
        </p:spPr>
      </p:cxnSp>
      <p:sp>
        <p:nvSpPr>
          <p:cNvPr id="43" name="Google Shape;43;p9"/>
          <p:cNvSpPr txBox="1">
            <a:spLocks noGrp="1"/>
          </p:cNvSpPr>
          <p:nvPr>
            <p:ph type="title"/>
          </p:nvPr>
        </p:nvSpPr>
        <p:spPr>
          <a:xfrm>
            <a:off x="265500" y="1834132"/>
            <a:ext cx="4045200" cy="2069100"/>
          </a:xfrm>
          <a:prstGeom prst="rect">
            <a:avLst/>
          </a:prstGeom>
        </p:spPr>
        <p:txBody>
          <a:bodyPr spcFirstLastPara="1" wrap="square" lIns="91425" tIns="91425" rIns="91425" bIns="91425" anchor="b"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4" name="Google Shape;44;p9"/>
          <p:cNvSpPr txBox="1">
            <a:spLocks noGrp="1"/>
          </p:cNvSpPr>
          <p:nvPr>
            <p:ph type="subTitle" idx="1"/>
          </p:nvPr>
        </p:nvSpPr>
        <p:spPr>
          <a:xfrm>
            <a:off x="265500" y="3974834"/>
            <a:ext cx="4045200" cy="17940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45" name="Google Shape;45;p9"/>
          <p:cNvSpPr txBox="1">
            <a:spLocks noGrp="1"/>
          </p:cNvSpPr>
          <p:nvPr>
            <p:ph type="body" idx="2"/>
          </p:nvPr>
        </p:nvSpPr>
        <p:spPr>
          <a:xfrm>
            <a:off x="4939500" y="965600"/>
            <a:ext cx="3837000" cy="49269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46" name="Google Shape;46;p9"/>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7"/>
        <p:cNvGrpSpPr/>
        <p:nvPr/>
      </p:nvGrpSpPr>
      <p:grpSpPr>
        <a:xfrm>
          <a:off x="0" y="0"/>
          <a:ext cx="0" cy="0"/>
          <a:chOff x="0" y="0"/>
          <a:chExt cx="0" cy="0"/>
        </a:xfrm>
      </p:grpSpPr>
      <p:sp>
        <p:nvSpPr>
          <p:cNvPr id="48" name="Google Shape;48;p10"/>
          <p:cNvSpPr txBox="1">
            <a:spLocks noGrp="1"/>
          </p:cNvSpPr>
          <p:nvPr>
            <p:ph type="body" idx="1"/>
          </p:nvPr>
        </p:nvSpPr>
        <p:spPr>
          <a:xfrm>
            <a:off x="319500" y="5644967"/>
            <a:ext cx="5998800" cy="7983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a:endParaRPr/>
          </a:p>
        </p:txBody>
      </p:sp>
      <p:sp>
        <p:nvSpPr>
          <p:cNvPr id="49" name="Google Shape;49;p10"/>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0"/>
        <p:cNvGrpSpPr/>
        <p:nvPr/>
      </p:nvGrpSpPr>
      <p:grpSpPr>
        <a:xfrm>
          <a:off x="0" y="0"/>
          <a:ext cx="0" cy="0"/>
          <a:chOff x="0" y="0"/>
          <a:chExt cx="0" cy="0"/>
        </a:xfrm>
      </p:grpSpPr>
      <p:sp>
        <p:nvSpPr>
          <p:cNvPr id="51" name="Google Shape;51;p11"/>
          <p:cNvSpPr txBox="1">
            <a:spLocks noGrp="1"/>
          </p:cNvSpPr>
          <p:nvPr>
            <p:ph type="title" hasCustomPrompt="1"/>
          </p:nvPr>
        </p:nvSpPr>
        <p:spPr>
          <a:xfrm>
            <a:off x="311700" y="1557233"/>
            <a:ext cx="8520600" cy="26400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52" name="Google Shape;52;p11"/>
          <p:cNvSpPr txBox="1">
            <a:spLocks noGrp="1"/>
          </p:cNvSpPr>
          <p:nvPr>
            <p:ph type="body" idx="1"/>
          </p:nvPr>
        </p:nvSpPr>
        <p:spPr>
          <a:xfrm>
            <a:off x="311700" y="4299000"/>
            <a:ext cx="8520600" cy="1428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3" name="Google Shape;53;p11"/>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2"/>
          <p:cNvSpPr txBox="1">
            <a:spLocks noGrp="1"/>
          </p:cNvSpPr>
          <p:nvPr>
            <p:ph type="sldNum" idx="12"/>
          </p:nvPr>
        </p:nvSpPr>
        <p:spPr>
          <a:xfrm>
            <a:off x="8472458" y="6217622"/>
            <a:ext cx="548700" cy="5247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6"/>
        <p:cNvGrpSpPr/>
        <p:nvPr/>
      </p:nvGrpSpPr>
      <p:grpSpPr>
        <a:xfrm>
          <a:off x="0" y="0"/>
          <a:ext cx="0" cy="0"/>
          <a:chOff x="0" y="0"/>
          <a:chExt cx="0" cy="0"/>
        </a:xfrm>
      </p:grpSpPr>
      <p:sp>
        <p:nvSpPr>
          <p:cNvPr id="57" name="Google Shape;57;p13"/>
          <p:cNvSpPr txBox="1">
            <a:spLocks noGrp="1"/>
          </p:cNvSpPr>
          <p:nvPr>
            <p:ph type="body" idx="1"/>
          </p:nvPr>
        </p:nvSpPr>
        <p:spPr>
          <a:xfrm>
            <a:off x="457200" y="1481328"/>
            <a:ext cx="8229600" cy="4526100"/>
          </a:xfrm>
          <a:prstGeom prst="rect">
            <a:avLst/>
          </a:prstGeom>
          <a:noFill/>
          <a:ln>
            <a:noFill/>
          </a:ln>
        </p:spPr>
        <p:txBody>
          <a:bodyPr spcFirstLastPara="1" wrap="square" lIns="91425" tIns="45700" rIns="91425" bIns="45700" anchor="t" anchorCtr="0">
            <a:normAutofit/>
          </a:bodyPr>
          <a:lstStyle>
            <a:lvl1pPr marL="457200" lvl="0" indent="-306324" algn="l">
              <a:lnSpc>
                <a:spcPct val="100000"/>
              </a:lnSpc>
              <a:spcBef>
                <a:spcPts val="400"/>
              </a:spcBef>
              <a:spcAft>
                <a:spcPts val="0"/>
              </a:spcAft>
              <a:buSzPts val="1224"/>
              <a:buChar char="?"/>
              <a:defRPr/>
            </a:lvl1pPr>
            <a:lvl2pPr marL="914400" lvl="1" indent="-342900" algn="l">
              <a:lnSpc>
                <a:spcPct val="100000"/>
              </a:lnSpc>
              <a:spcBef>
                <a:spcPts val="324"/>
              </a:spcBef>
              <a:spcAft>
                <a:spcPts val="0"/>
              </a:spcAft>
              <a:buSzPts val="1800"/>
              <a:buChar char="◦"/>
              <a:defRPr/>
            </a:lvl2pPr>
            <a:lvl3pPr marL="1371600" lvl="2" indent="-342900" algn="l">
              <a:lnSpc>
                <a:spcPct val="100000"/>
              </a:lnSpc>
              <a:spcBef>
                <a:spcPts val="350"/>
              </a:spcBef>
              <a:spcAft>
                <a:spcPts val="0"/>
              </a:spcAft>
              <a:buSzPts val="1800"/>
              <a:buChar char="●"/>
              <a:defRPr/>
            </a:lvl3pPr>
            <a:lvl4pPr marL="1828800" lvl="3" indent="-342900" algn="l">
              <a:lnSpc>
                <a:spcPct val="100000"/>
              </a:lnSpc>
              <a:spcBef>
                <a:spcPts val="350"/>
              </a:spcBef>
              <a:spcAft>
                <a:spcPts val="0"/>
              </a:spcAft>
              <a:buSzPts val="1800"/>
              <a:buChar char="●"/>
              <a:defRPr/>
            </a:lvl4pPr>
            <a:lvl5pPr marL="2286000" lvl="4" indent="-342900" algn="l">
              <a:lnSpc>
                <a:spcPct val="100000"/>
              </a:lnSpc>
              <a:spcBef>
                <a:spcPts val="350"/>
              </a:spcBef>
              <a:spcAft>
                <a:spcPts val="0"/>
              </a:spcAft>
              <a:buSzPts val="1800"/>
              <a:buChar char="●"/>
              <a:defRPr/>
            </a:lvl5pPr>
            <a:lvl6pPr marL="2743200" lvl="5" indent="-342900" algn="l">
              <a:lnSpc>
                <a:spcPct val="100000"/>
              </a:lnSpc>
              <a:spcBef>
                <a:spcPts val="350"/>
              </a:spcBef>
              <a:spcAft>
                <a:spcPts val="0"/>
              </a:spcAft>
              <a:buSzPts val="1800"/>
              <a:buChar char="■"/>
              <a:defRPr/>
            </a:lvl6pPr>
            <a:lvl7pPr marL="3200400" lvl="6" indent="-342900" algn="l">
              <a:lnSpc>
                <a:spcPct val="100000"/>
              </a:lnSpc>
              <a:spcBef>
                <a:spcPts val="350"/>
              </a:spcBef>
              <a:spcAft>
                <a:spcPts val="0"/>
              </a:spcAft>
              <a:buSzPts val="1800"/>
              <a:buChar char="■"/>
              <a:defRPr/>
            </a:lvl7pPr>
            <a:lvl8pPr marL="3657600" lvl="7" indent="-342900" algn="l">
              <a:lnSpc>
                <a:spcPct val="100000"/>
              </a:lnSpc>
              <a:spcBef>
                <a:spcPts val="350"/>
              </a:spcBef>
              <a:spcAft>
                <a:spcPts val="0"/>
              </a:spcAft>
              <a:buSzPts val="1800"/>
              <a:buChar char="■"/>
              <a:defRPr/>
            </a:lvl8pPr>
            <a:lvl9pPr marL="4114800" lvl="8" indent="-342900" algn="l">
              <a:lnSpc>
                <a:spcPct val="100000"/>
              </a:lnSpc>
              <a:spcBef>
                <a:spcPts val="350"/>
              </a:spcBef>
              <a:spcAft>
                <a:spcPts val="0"/>
              </a:spcAft>
              <a:buSzPts val="1800"/>
              <a:buChar char="■"/>
              <a:defRPr/>
            </a:lvl9pPr>
          </a:lstStyle>
          <a:p>
            <a:endParaRPr/>
          </a:p>
        </p:txBody>
      </p:sp>
      <p:sp>
        <p:nvSpPr>
          <p:cNvPr id="58" name="Google Shape;58;p13"/>
          <p:cNvSpPr txBox="1">
            <a:spLocks noGrp="1"/>
          </p:cNvSpPr>
          <p:nvPr>
            <p:ph type="dt" idx="10"/>
          </p:nvPr>
        </p:nvSpPr>
        <p:spPr>
          <a:xfrm>
            <a:off x="6727032" y="6407944"/>
            <a:ext cx="1920300" cy="3657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13"/>
          <p:cNvSpPr txBox="1">
            <a:spLocks noGrp="1"/>
          </p:cNvSpPr>
          <p:nvPr>
            <p:ph type="ftr" idx="11"/>
          </p:nvPr>
        </p:nvSpPr>
        <p:spPr>
          <a:xfrm>
            <a:off x="4380072" y="6407944"/>
            <a:ext cx="2350800" cy="365100"/>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3"/>
          <p:cNvSpPr txBox="1">
            <a:spLocks noGrp="1"/>
          </p:cNvSpPr>
          <p:nvPr>
            <p:ph type="sldNum" idx="12"/>
          </p:nvPr>
        </p:nvSpPr>
        <p:spPr>
          <a:xfrm>
            <a:off x="8647272" y="6407944"/>
            <a:ext cx="365700" cy="3651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Lucida Sans"/>
                <a:ea typeface="Lucida Sans"/>
                <a:cs typeface="Lucida Sans"/>
                <a:sym typeface="Lucida Sans"/>
              </a:defRPr>
            </a:lvl9pPr>
          </a:lstStyle>
          <a:p>
            <a:pPr marL="0" lvl="0" indent="0" algn="r" rtl="0">
              <a:spcBef>
                <a:spcPts val="0"/>
              </a:spcBef>
              <a:spcAft>
                <a:spcPts val="0"/>
              </a:spcAft>
              <a:buNone/>
            </a:pPr>
            <a:fld id="{00000000-1234-1234-1234-123412341234}" type="slidenum">
              <a:rPr lang="en-GB"/>
              <a:t>‹#›</a:t>
            </a:fld>
            <a:endParaRPr/>
          </a:p>
        </p:txBody>
      </p:sp>
      <p:sp>
        <p:nvSpPr>
          <p:cNvPr id="61" name="Google Shape;61;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dk2"/>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ameday">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311700" y="593367"/>
            <a:ext cx="8520600" cy="7635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a:endParaRPr/>
          </a:p>
        </p:txBody>
      </p:sp>
      <p:sp>
        <p:nvSpPr>
          <p:cNvPr id="11" name="Google Shape;11;p1"/>
          <p:cNvSpPr txBox="1">
            <a:spLocks noGrp="1"/>
          </p:cNvSpPr>
          <p:nvPr>
            <p:ph type="body" idx="1"/>
          </p:nvPr>
        </p:nvSpPr>
        <p:spPr>
          <a:xfrm>
            <a:off x="311700" y="1536633"/>
            <a:ext cx="85206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marL="914400" lvl="1"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marL="1371600" lvl="2"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marL="1828800" lvl="3"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marL="2286000" lvl="4"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marL="2743200" lvl="5"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marL="3200400" lvl="6"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marL="3657600" lvl="7"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marL="4114800" lvl="8" indent="-317500">
              <a:lnSpc>
                <a:spcPct val="115000"/>
              </a:lnSpc>
              <a:spcBef>
                <a:spcPts val="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a:endParaRPr/>
          </a:p>
        </p:txBody>
      </p:sp>
      <p:sp>
        <p:nvSpPr>
          <p:cNvPr id="12" name="Google Shape;12;p1"/>
          <p:cNvSpPr txBox="1">
            <a:spLocks noGrp="1"/>
          </p:cNvSpPr>
          <p:nvPr>
            <p:ph type="sldNum" idx="12"/>
          </p:nvPr>
        </p:nvSpPr>
        <p:spPr>
          <a:xfrm>
            <a:off x="8472458" y="6217622"/>
            <a:ext cx="548700" cy="5247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g"/><Relationship Id="rId9" Type="http://schemas.openxmlformats.org/officeDocument/2006/relationships/image" Target="../media/image8.jpg"/></Relationships>
</file>

<file path=ppt/slides/_rels/slide3.xml.rels><?xml version="1.0" encoding="UTF-8" standalone="yes"?>
<Relationships xmlns="http://schemas.openxmlformats.org/package/2006/relationships"><Relationship Id="rId3" Type="http://schemas.openxmlformats.org/officeDocument/2006/relationships/hyperlink" Target="mailto:puffins@stmargaretsipswich.org"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hyperlink" Target="mailto:puffins@stmargaretsipswich.org"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hyperlink" Target="mailto:penguins@stmargaretsipswich.org"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4"/>
          <p:cNvSpPr txBox="1">
            <a:spLocks noGrp="1"/>
          </p:cNvSpPr>
          <p:nvPr>
            <p:ph type="subTitle" idx="1"/>
          </p:nvPr>
        </p:nvSpPr>
        <p:spPr>
          <a:xfrm>
            <a:off x="203700" y="291907"/>
            <a:ext cx="8736600" cy="1090500"/>
          </a:xfrm>
          <a:prstGeom prst="rect">
            <a:avLst/>
          </a:prstGeom>
          <a:noFill/>
          <a:ln>
            <a:noFill/>
          </a:ln>
        </p:spPr>
        <p:txBody>
          <a:bodyPr spcFirstLastPara="1" wrap="square" lIns="45700" tIns="45700" rIns="45700" bIns="45700" anchor="t" anchorCtr="0">
            <a:noAutofit/>
          </a:bodyPr>
          <a:lstStyle/>
          <a:p>
            <a:pPr marL="0" lvl="0" indent="0" algn="ctr" rtl="0">
              <a:lnSpc>
                <a:spcPct val="100000"/>
              </a:lnSpc>
              <a:spcBef>
                <a:spcPts val="0"/>
              </a:spcBef>
              <a:spcAft>
                <a:spcPts val="0"/>
              </a:spcAft>
              <a:buSzPts val="3672"/>
              <a:buNone/>
            </a:pPr>
            <a:r>
              <a:rPr lang="en-GB" sz="5400" b="1">
                <a:latin typeface="Century Gothic"/>
                <a:ea typeface="Century Gothic"/>
                <a:cs typeface="Century Gothic"/>
                <a:sym typeface="Century Gothic"/>
              </a:rPr>
              <a:t>Welcome to Reception</a:t>
            </a:r>
            <a:endParaRPr b="1">
              <a:latin typeface="Century Gothic"/>
              <a:ea typeface="Century Gothic"/>
              <a:cs typeface="Century Gothic"/>
              <a:sym typeface="Century Gothic"/>
            </a:endParaRPr>
          </a:p>
        </p:txBody>
      </p:sp>
      <p:sp>
        <p:nvSpPr>
          <p:cNvPr id="67" name="Google Shape;67;p14"/>
          <p:cNvSpPr txBox="1">
            <a:spLocks noGrp="1"/>
          </p:cNvSpPr>
          <p:nvPr>
            <p:ph type="subTitle" idx="1"/>
          </p:nvPr>
        </p:nvSpPr>
        <p:spPr>
          <a:xfrm>
            <a:off x="203700" y="1112964"/>
            <a:ext cx="8736600" cy="1090500"/>
          </a:xfrm>
          <a:prstGeom prst="rect">
            <a:avLst/>
          </a:prstGeom>
          <a:noFill/>
          <a:ln>
            <a:noFill/>
          </a:ln>
        </p:spPr>
        <p:txBody>
          <a:bodyPr spcFirstLastPara="1" wrap="square" lIns="45700" tIns="45700" rIns="45700" bIns="45700" anchor="t" anchorCtr="0">
            <a:noAutofit/>
          </a:bodyPr>
          <a:lstStyle/>
          <a:p>
            <a:pPr marL="0" lvl="0" indent="0" algn="ctr" rtl="0">
              <a:lnSpc>
                <a:spcPct val="100000"/>
              </a:lnSpc>
              <a:spcBef>
                <a:spcPts val="0"/>
              </a:spcBef>
              <a:spcAft>
                <a:spcPts val="0"/>
              </a:spcAft>
              <a:buSzPts val="3672"/>
              <a:buNone/>
            </a:pPr>
            <a:r>
              <a:rPr lang="en-GB" sz="3700">
                <a:latin typeface="Century Gothic"/>
                <a:ea typeface="Century Gothic"/>
                <a:cs typeface="Century Gothic"/>
                <a:sym typeface="Century Gothic"/>
              </a:rPr>
              <a:t>Penguins and Puffins Class</a:t>
            </a:r>
            <a:endParaRPr sz="700">
              <a:latin typeface="Century Gothic"/>
              <a:ea typeface="Century Gothic"/>
              <a:cs typeface="Century Gothic"/>
              <a:sym typeface="Century Gothic"/>
            </a:endParaRPr>
          </a:p>
        </p:txBody>
      </p:sp>
      <p:pic>
        <p:nvPicPr>
          <p:cNvPr id="68" name="Google Shape;68;p14" title="BE1964C1-2FB9-4DE1-A89E-83329D3168B0.PNG"/>
          <p:cNvPicPr preferRelativeResize="0"/>
          <p:nvPr/>
        </p:nvPicPr>
        <p:blipFill>
          <a:blip r:embed="rId3">
            <a:alphaModFix/>
          </a:blip>
          <a:stretch>
            <a:fillRect/>
          </a:stretch>
        </p:blipFill>
        <p:spPr>
          <a:xfrm>
            <a:off x="0" y="2012982"/>
            <a:ext cx="9688274" cy="64588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5"/>
          <p:cNvSpPr txBox="1">
            <a:spLocks noGrp="1"/>
          </p:cNvSpPr>
          <p:nvPr>
            <p:ph type="body" idx="1"/>
          </p:nvPr>
        </p:nvSpPr>
        <p:spPr>
          <a:xfrm>
            <a:off x="104100" y="5622929"/>
            <a:ext cx="8935800" cy="738900"/>
          </a:xfrm>
          <a:prstGeom prst="rect">
            <a:avLst/>
          </a:prstGeom>
          <a:noFill/>
          <a:ln>
            <a:noFill/>
          </a:ln>
        </p:spPr>
        <p:txBody>
          <a:bodyPr spcFirstLastPara="1" wrap="square" lIns="91425" tIns="45700" rIns="91425" bIns="45700" anchor="t" anchorCtr="0">
            <a:noAutofit/>
          </a:bodyPr>
          <a:lstStyle/>
          <a:p>
            <a:pPr marL="0" lvl="0" indent="0" algn="ctr" rtl="0">
              <a:lnSpc>
                <a:spcPct val="100000"/>
              </a:lnSpc>
              <a:spcBef>
                <a:spcPts val="400"/>
              </a:spcBef>
              <a:spcAft>
                <a:spcPts val="0"/>
              </a:spcAft>
              <a:buSzPts val="1010"/>
              <a:buNone/>
            </a:pPr>
            <a:endParaRPr sz="1785"/>
          </a:p>
          <a:p>
            <a:pPr marL="0" lvl="0" indent="0" algn="ctr" rtl="0">
              <a:lnSpc>
                <a:spcPct val="100000"/>
              </a:lnSpc>
              <a:spcBef>
                <a:spcPts val="400"/>
              </a:spcBef>
              <a:spcAft>
                <a:spcPts val="0"/>
              </a:spcAft>
              <a:buSzPts val="1010"/>
              <a:buNone/>
            </a:pPr>
            <a:r>
              <a:rPr lang="en-GB" sz="1585"/>
              <a:t>If you have a worry or concern, you should firstly approach the class teacher via email. </a:t>
            </a:r>
            <a:endParaRPr sz="1585"/>
          </a:p>
          <a:p>
            <a:pPr marL="0" lvl="0" indent="0" algn="ctr" rtl="0">
              <a:lnSpc>
                <a:spcPct val="100000"/>
              </a:lnSpc>
              <a:spcBef>
                <a:spcPts val="400"/>
              </a:spcBef>
              <a:spcAft>
                <a:spcPts val="0"/>
              </a:spcAft>
              <a:buSzPts val="1010"/>
              <a:buNone/>
            </a:pPr>
            <a:r>
              <a:rPr lang="en-GB" sz="1585"/>
              <a:t>If you need to escalate your query for any reason, please talk to our EYFS Lead, Mrs Maudsley.</a:t>
            </a:r>
            <a:endParaRPr sz="1585"/>
          </a:p>
        </p:txBody>
      </p:sp>
      <p:pic>
        <p:nvPicPr>
          <p:cNvPr id="74" name="Google Shape;74;p15" descr="Atlantic Puffin Soft Toy | Natural History Museum online shop"/>
          <p:cNvPicPr preferRelativeResize="0"/>
          <p:nvPr/>
        </p:nvPicPr>
        <p:blipFill rotWithShape="1">
          <a:blip r:embed="rId3">
            <a:alphaModFix/>
          </a:blip>
          <a:srcRect l="7996" t="7818" r="19900" b="8651"/>
          <a:stretch/>
        </p:blipFill>
        <p:spPr>
          <a:xfrm>
            <a:off x="2471378" y="1476309"/>
            <a:ext cx="786520" cy="911100"/>
          </a:xfrm>
          <a:prstGeom prst="rect">
            <a:avLst/>
          </a:prstGeom>
          <a:noFill/>
          <a:ln>
            <a:noFill/>
          </a:ln>
        </p:spPr>
      </p:pic>
      <p:sp>
        <p:nvSpPr>
          <p:cNvPr id="75" name="Google Shape;75;p15"/>
          <p:cNvSpPr txBox="1"/>
          <p:nvPr/>
        </p:nvSpPr>
        <p:spPr>
          <a:xfrm>
            <a:off x="0" y="174396"/>
            <a:ext cx="9144000" cy="615600"/>
          </a:xfrm>
          <a:prstGeom prst="rect">
            <a:avLst/>
          </a:prstGeom>
          <a:noFill/>
          <a:ln>
            <a:noFill/>
          </a:ln>
        </p:spPr>
        <p:txBody>
          <a:bodyPr spcFirstLastPara="1" wrap="square" lIns="91425" tIns="91425" rIns="91425" bIns="91425" anchor="t" anchorCtr="0">
            <a:normAutofit/>
          </a:bodyPr>
          <a:lstStyle/>
          <a:p>
            <a:pPr marL="0" marR="0" lvl="0" indent="0" algn="ctr" rtl="0">
              <a:lnSpc>
                <a:spcPct val="100000"/>
              </a:lnSpc>
              <a:spcBef>
                <a:spcPts val="0"/>
              </a:spcBef>
              <a:spcAft>
                <a:spcPts val="0"/>
              </a:spcAft>
              <a:buClr>
                <a:srgbClr val="90C226"/>
              </a:buClr>
              <a:buSzPts val="2880"/>
              <a:buFont typeface="Noto Sans Symbols"/>
              <a:buNone/>
            </a:pPr>
            <a:r>
              <a:rPr lang="en-GB" sz="2800" b="1" i="0" u="none" strike="noStrike" cap="none">
                <a:solidFill>
                  <a:schemeClr val="accent5"/>
                </a:solidFill>
                <a:latin typeface="Century Gothic"/>
                <a:ea typeface="Century Gothic"/>
                <a:cs typeface="Century Gothic"/>
                <a:sym typeface="Century Gothic"/>
              </a:rPr>
              <a:t>The adults that work in Reception</a:t>
            </a:r>
            <a:endParaRPr sz="600" b="0" i="0" u="none" strike="noStrike" cap="none">
              <a:solidFill>
                <a:schemeClr val="accent5"/>
              </a:solidFill>
              <a:latin typeface="Arial"/>
              <a:ea typeface="Arial"/>
              <a:cs typeface="Arial"/>
              <a:sym typeface="Arial"/>
            </a:endParaRPr>
          </a:p>
        </p:txBody>
      </p:sp>
      <p:pic>
        <p:nvPicPr>
          <p:cNvPr id="76" name="Google Shape;76;p15"/>
          <p:cNvPicPr preferRelativeResize="0"/>
          <p:nvPr/>
        </p:nvPicPr>
        <p:blipFill rotWithShape="1">
          <a:blip r:embed="rId4">
            <a:alphaModFix/>
          </a:blip>
          <a:srcRect l="17999" t="4958" r="15434" b="23996"/>
          <a:stretch/>
        </p:blipFill>
        <p:spPr>
          <a:xfrm>
            <a:off x="4296047" y="992503"/>
            <a:ext cx="1025597" cy="1355050"/>
          </a:xfrm>
          <a:prstGeom prst="rect">
            <a:avLst/>
          </a:prstGeom>
          <a:noFill/>
          <a:ln>
            <a:noFill/>
          </a:ln>
          <a:effectLst>
            <a:outerShdw blurRad="57150" dist="19050" dir="5400000" algn="bl" rotWithShape="0">
              <a:srgbClr val="000000">
                <a:alpha val="50000"/>
              </a:srgbClr>
            </a:outerShdw>
          </a:effectLst>
        </p:spPr>
      </p:pic>
      <p:sp>
        <p:nvSpPr>
          <p:cNvPr id="77" name="Google Shape;77;p15"/>
          <p:cNvSpPr txBox="1"/>
          <p:nvPr/>
        </p:nvSpPr>
        <p:spPr>
          <a:xfrm>
            <a:off x="3994800" y="2506100"/>
            <a:ext cx="1685700" cy="911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Mr Luetchford </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800"/>
              <a:buFont typeface="Arial"/>
              <a:buNone/>
            </a:pPr>
            <a:r>
              <a:rPr lang="en-GB" sz="1200" b="0" i="0" u="none" strike="noStrike" cap="none">
                <a:solidFill>
                  <a:srgbClr val="000000"/>
                </a:solidFill>
                <a:latin typeface="Trebuchet MS"/>
                <a:ea typeface="Trebuchet MS"/>
                <a:cs typeface="Trebuchet MS"/>
                <a:sym typeface="Trebuchet MS"/>
              </a:rPr>
              <a:t>Penguins Class </a:t>
            </a:r>
            <a:br>
              <a:rPr lang="en-GB" sz="1200" b="0" i="0" u="none" strike="noStrike" cap="none">
                <a:solidFill>
                  <a:srgbClr val="000000"/>
                </a:solidFill>
                <a:latin typeface="Trebuchet MS"/>
                <a:ea typeface="Trebuchet MS"/>
                <a:cs typeface="Trebuchet MS"/>
                <a:sym typeface="Trebuchet MS"/>
              </a:rPr>
            </a:br>
            <a:r>
              <a:rPr lang="en-GB" sz="1200" b="0" i="0" u="none" strike="noStrike" cap="none">
                <a:solidFill>
                  <a:srgbClr val="000000"/>
                </a:solidFill>
                <a:latin typeface="Trebuchet MS"/>
                <a:ea typeface="Trebuchet MS"/>
                <a:cs typeface="Trebuchet MS"/>
                <a:sym typeface="Trebuchet MS"/>
              </a:rPr>
              <a:t>Teacher</a:t>
            </a:r>
            <a:endParaRPr sz="800" b="0" i="0" u="none" strike="noStrike" cap="none">
              <a:solidFill>
                <a:srgbClr val="000000"/>
              </a:solidFill>
              <a:latin typeface="Trebuchet MS"/>
              <a:ea typeface="Trebuchet MS"/>
              <a:cs typeface="Trebuchet MS"/>
              <a:sym typeface="Trebuchet MS"/>
            </a:endParaRPr>
          </a:p>
        </p:txBody>
      </p:sp>
      <p:pic>
        <p:nvPicPr>
          <p:cNvPr id="79" name="Google Shape;79;p15"/>
          <p:cNvPicPr preferRelativeResize="0"/>
          <p:nvPr/>
        </p:nvPicPr>
        <p:blipFill rotWithShape="1">
          <a:blip r:embed="rId5">
            <a:alphaModFix/>
          </a:blip>
          <a:srcRect l="27290" r="27502" b="54680"/>
          <a:stretch/>
        </p:blipFill>
        <p:spPr>
          <a:xfrm>
            <a:off x="888475" y="3788146"/>
            <a:ext cx="934375" cy="1196404"/>
          </a:xfrm>
          <a:prstGeom prst="rect">
            <a:avLst/>
          </a:prstGeom>
          <a:noFill/>
          <a:ln>
            <a:noFill/>
          </a:ln>
          <a:effectLst>
            <a:outerShdw blurRad="57150" dist="19050" dir="5400000" algn="bl" rotWithShape="0">
              <a:srgbClr val="000000">
                <a:alpha val="50000"/>
              </a:srgbClr>
            </a:outerShdw>
          </a:effectLst>
        </p:spPr>
      </p:pic>
      <p:sp>
        <p:nvSpPr>
          <p:cNvPr id="80" name="Google Shape;80;p15"/>
          <p:cNvSpPr txBox="1"/>
          <p:nvPr/>
        </p:nvSpPr>
        <p:spPr>
          <a:xfrm>
            <a:off x="438423"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Mrs Lillistone</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Teaching Assistant</a:t>
            </a:r>
            <a:endParaRPr sz="800" b="0" i="0" u="none" strike="noStrike" cap="none">
              <a:solidFill>
                <a:srgbClr val="000000"/>
              </a:solidFill>
              <a:latin typeface="Trebuchet MS"/>
              <a:ea typeface="Trebuchet MS"/>
              <a:cs typeface="Trebuchet MS"/>
              <a:sym typeface="Trebuchet MS"/>
            </a:endParaRPr>
          </a:p>
        </p:txBody>
      </p:sp>
      <p:sp>
        <p:nvSpPr>
          <p:cNvPr id="81" name="Google Shape;81;p15"/>
          <p:cNvSpPr txBox="1"/>
          <p:nvPr/>
        </p:nvSpPr>
        <p:spPr>
          <a:xfrm>
            <a:off x="2374248"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Miss Ch</a:t>
            </a:r>
            <a:r>
              <a:rPr lang="en-GB" sz="1200" b="1">
                <a:latin typeface="Trebuchet MS"/>
                <a:ea typeface="Trebuchet MS"/>
                <a:cs typeface="Trebuchet MS"/>
                <a:sym typeface="Trebuchet MS"/>
              </a:rPr>
              <a:t>oudhury</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Teaching Assistant</a:t>
            </a:r>
            <a:endParaRPr sz="800" b="0" i="0" u="none" strike="noStrike" cap="none">
              <a:solidFill>
                <a:srgbClr val="000000"/>
              </a:solidFill>
              <a:latin typeface="Trebuchet MS"/>
              <a:ea typeface="Trebuchet MS"/>
              <a:cs typeface="Trebuchet MS"/>
              <a:sym typeface="Trebuchet MS"/>
            </a:endParaRPr>
          </a:p>
        </p:txBody>
      </p:sp>
      <p:sp>
        <p:nvSpPr>
          <p:cNvPr id="82" name="Google Shape;82;p15"/>
          <p:cNvSpPr txBox="1"/>
          <p:nvPr/>
        </p:nvSpPr>
        <p:spPr>
          <a:xfrm>
            <a:off x="4310073" y="5133292"/>
            <a:ext cx="1767300" cy="5541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Miss </a:t>
            </a:r>
            <a:r>
              <a:rPr lang="en-GB" sz="1200" b="1" dirty="0" err="1">
                <a:latin typeface="Trebuchet MS"/>
                <a:ea typeface="Trebuchet MS"/>
                <a:cs typeface="Trebuchet MS"/>
                <a:sym typeface="Trebuchet MS"/>
              </a:rPr>
              <a:t>Rollund</a:t>
            </a:r>
            <a:endParaRPr sz="1200" b="1" i="0" u="none" strike="noStrike" cap="none" dirty="0">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dirty="0">
                <a:solidFill>
                  <a:srgbClr val="000000"/>
                </a:solidFill>
                <a:latin typeface="Trebuchet MS"/>
                <a:ea typeface="Trebuchet MS"/>
                <a:cs typeface="Trebuchet MS"/>
                <a:sym typeface="Trebuchet MS"/>
              </a:rPr>
              <a:t>Teaching Assistant</a:t>
            </a:r>
            <a:endParaRPr sz="800" b="0" i="0" u="none" strike="noStrike" cap="none" dirty="0">
              <a:solidFill>
                <a:srgbClr val="000000"/>
              </a:solidFill>
              <a:latin typeface="Trebuchet MS"/>
              <a:ea typeface="Trebuchet MS"/>
              <a:cs typeface="Trebuchet MS"/>
              <a:sym typeface="Trebuchet MS"/>
            </a:endParaRPr>
          </a:p>
        </p:txBody>
      </p:sp>
      <p:pic>
        <p:nvPicPr>
          <p:cNvPr id="83" name="Google Shape;83;p15" descr="Jellycat Small Bashful Penguin | Trotters Childrenswear"/>
          <p:cNvPicPr preferRelativeResize="0"/>
          <p:nvPr/>
        </p:nvPicPr>
        <p:blipFill rotWithShape="1">
          <a:blip r:embed="rId6">
            <a:alphaModFix/>
          </a:blip>
          <a:srcRect l="15493" t="24018" r="24961" b="25755"/>
          <a:stretch/>
        </p:blipFill>
        <p:spPr>
          <a:xfrm flipH="1">
            <a:off x="5254325" y="1333086"/>
            <a:ext cx="934375" cy="1072040"/>
          </a:xfrm>
          <a:prstGeom prst="rect">
            <a:avLst/>
          </a:prstGeom>
          <a:noFill/>
          <a:ln>
            <a:noFill/>
          </a:ln>
        </p:spPr>
      </p:pic>
      <p:sp>
        <p:nvSpPr>
          <p:cNvPr id="84" name="Google Shape;84;p15"/>
          <p:cNvSpPr txBox="1"/>
          <p:nvPr/>
        </p:nvSpPr>
        <p:spPr>
          <a:xfrm>
            <a:off x="6582100" y="5111951"/>
            <a:ext cx="1847400" cy="553968"/>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Mrs Gray</a:t>
            </a:r>
            <a:endParaRPr sz="1200" b="1" i="0" u="none" strike="noStrike" cap="none" dirty="0">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a:latin typeface="Trebuchet MS"/>
                <a:ea typeface="Trebuchet MS"/>
                <a:cs typeface="Trebuchet MS"/>
                <a:sym typeface="Trebuchet MS"/>
              </a:rPr>
              <a:t>HLTA Penguins </a:t>
            </a:r>
            <a:r>
              <a:rPr lang="en-GB" sz="1200" dirty="0">
                <a:latin typeface="Trebuchet MS"/>
                <a:ea typeface="Trebuchet MS"/>
                <a:cs typeface="Trebuchet MS"/>
                <a:sym typeface="Trebuchet MS"/>
              </a:rPr>
              <a:t>Mon PM</a:t>
            </a:r>
            <a:endParaRPr sz="1200" dirty="0">
              <a:latin typeface="Trebuchet MS"/>
              <a:ea typeface="Trebuchet MS"/>
              <a:cs typeface="Trebuchet MS"/>
              <a:sym typeface="Trebuchet MS"/>
            </a:endParaRPr>
          </a:p>
        </p:txBody>
      </p:sp>
      <p:sp>
        <p:nvSpPr>
          <p:cNvPr id="85" name="Google Shape;85;p15"/>
          <p:cNvSpPr txBox="1"/>
          <p:nvPr/>
        </p:nvSpPr>
        <p:spPr>
          <a:xfrm>
            <a:off x="1147750" y="2515031"/>
            <a:ext cx="1628100" cy="9234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a:solidFill>
                  <a:srgbClr val="000000"/>
                </a:solidFill>
                <a:latin typeface="Trebuchet MS"/>
                <a:ea typeface="Trebuchet MS"/>
                <a:cs typeface="Trebuchet MS"/>
                <a:sym typeface="Trebuchet MS"/>
              </a:rPr>
              <a:t>M</a:t>
            </a:r>
            <a:r>
              <a:rPr lang="en-GB" sz="1200" b="1">
                <a:latin typeface="Trebuchet MS"/>
                <a:ea typeface="Trebuchet MS"/>
                <a:cs typeface="Trebuchet MS"/>
                <a:sym typeface="Trebuchet MS"/>
              </a:rPr>
              <a:t>rs Rodger</a:t>
            </a:r>
            <a:endParaRPr sz="1200" b="1" i="0" u="none" strike="noStrike" cap="none">
              <a:solidFill>
                <a:srgbClr val="000000"/>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b="0" i="0" u="none" strike="noStrike" cap="none">
                <a:solidFill>
                  <a:srgbClr val="000000"/>
                </a:solidFill>
                <a:latin typeface="Trebuchet MS"/>
                <a:ea typeface="Trebuchet MS"/>
                <a:cs typeface="Trebuchet MS"/>
                <a:sym typeface="Trebuchet MS"/>
              </a:rPr>
              <a:t>Puffins Class Teacher </a:t>
            </a:r>
            <a:endParaRPr sz="1200">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a:latin typeface="Trebuchet MS"/>
                <a:ea typeface="Trebuchet MS"/>
                <a:cs typeface="Trebuchet MS"/>
                <a:sym typeface="Trebuchet MS"/>
              </a:rPr>
              <a:t>Weds PM-Fri</a:t>
            </a:r>
            <a:endParaRPr sz="1200">
              <a:latin typeface="Trebuchet MS"/>
              <a:ea typeface="Trebuchet MS"/>
              <a:cs typeface="Trebuchet MS"/>
              <a:sym typeface="Trebuchet MS"/>
            </a:endParaRPr>
          </a:p>
        </p:txBody>
      </p:sp>
      <p:sp>
        <p:nvSpPr>
          <p:cNvPr id="86" name="Google Shape;86;p15"/>
          <p:cNvSpPr txBox="1"/>
          <p:nvPr/>
        </p:nvSpPr>
        <p:spPr>
          <a:xfrm>
            <a:off x="6490300" y="2540625"/>
            <a:ext cx="2031000" cy="876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200" b="1" i="0" u="none" strike="noStrike" cap="none" dirty="0">
                <a:solidFill>
                  <a:srgbClr val="000000"/>
                </a:solidFill>
                <a:latin typeface="Trebuchet MS"/>
                <a:ea typeface="Trebuchet MS"/>
                <a:cs typeface="Trebuchet MS"/>
                <a:sym typeface="Trebuchet MS"/>
              </a:rPr>
              <a:t>Mrs </a:t>
            </a:r>
            <a:r>
              <a:rPr lang="en-GB" sz="1200" b="1" dirty="0">
                <a:latin typeface="Trebuchet MS"/>
                <a:ea typeface="Trebuchet MS"/>
                <a:cs typeface="Trebuchet MS"/>
                <a:sym typeface="Trebuchet MS"/>
              </a:rPr>
              <a:t>Maudsley</a:t>
            </a:r>
            <a:endParaRPr sz="1200" b="1" dirty="0">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1400"/>
              <a:buFont typeface="Arial"/>
              <a:buNone/>
            </a:pPr>
            <a:r>
              <a:rPr lang="en-GB" sz="1200" dirty="0">
                <a:latin typeface="Trebuchet MS"/>
                <a:ea typeface="Trebuchet MS"/>
                <a:cs typeface="Trebuchet MS"/>
                <a:sym typeface="Trebuchet MS"/>
              </a:rPr>
              <a:t>Early Years Leader</a:t>
            </a:r>
            <a:endParaRPr sz="1200" dirty="0">
              <a:latin typeface="Trebuchet MS"/>
              <a:ea typeface="Trebuchet MS"/>
              <a:cs typeface="Trebuchet MS"/>
              <a:sym typeface="Trebuchet MS"/>
            </a:endParaRPr>
          </a:p>
        </p:txBody>
      </p:sp>
      <p:pic>
        <p:nvPicPr>
          <p:cNvPr id="87" name="Google Shape;87;p15"/>
          <p:cNvPicPr preferRelativeResize="0"/>
          <p:nvPr/>
        </p:nvPicPr>
        <p:blipFill>
          <a:blip r:embed="rId7">
            <a:alphaModFix/>
          </a:blip>
          <a:stretch>
            <a:fillRect/>
          </a:stretch>
        </p:blipFill>
        <p:spPr>
          <a:xfrm>
            <a:off x="1479439" y="972026"/>
            <a:ext cx="1025600" cy="1415383"/>
          </a:xfrm>
          <a:prstGeom prst="rect">
            <a:avLst/>
          </a:prstGeom>
          <a:noFill/>
          <a:ln>
            <a:noFill/>
          </a:ln>
          <a:effectLst>
            <a:outerShdw blurRad="57150" dist="19050" dir="5400000" algn="bl" rotWithShape="0">
              <a:srgbClr val="000000">
                <a:alpha val="50000"/>
              </a:srgbClr>
            </a:outerShdw>
          </a:effectLst>
        </p:spPr>
      </p:pic>
      <p:pic>
        <p:nvPicPr>
          <p:cNvPr id="89" name="Google Shape;89;p15" title="IMG_7675.JPG"/>
          <p:cNvPicPr preferRelativeResize="0"/>
          <p:nvPr/>
        </p:nvPicPr>
        <p:blipFill rotWithShape="1">
          <a:blip r:embed="rId8">
            <a:alphaModFix/>
          </a:blip>
          <a:srcRect l="11779" t="18119" r="19816" b="36940"/>
          <a:stretch/>
        </p:blipFill>
        <p:spPr>
          <a:xfrm>
            <a:off x="2659253" y="3935777"/>
            <a:ext cx="1197300" cy="1048776"/>
          </a:xfrm>
          <a:prstGeom prst="rect">
            <a:avLst/>
          </a:prstGeom>
          <a:noFill/>
          <a:ln>
            <a:noFill/>
          </a:ln>
          <a:effectLst>
            <a:outerShdw blurRad="57150" dist="19050" dir="5400000" algn="bl" rotWithShape="0">
              <a:srgbClr val="000000">
                <a:alpha val="50000"/>
              </a:srgbClr>
            </a:outerShdw>
          </a:effectLst>
        </p:spPr>
      </p:pic>
      <p:pic>
        <p:nvPicPr>
          <p:cNvPr id="90" name="Google Shape;90;p15" title="IMG_7656.JPG"/>
          <p:cNvPicPr preferRelativeResize="0"/>
          <p:nvPr/>
        </p:nvPicPr>
        <p:blipFill rotWithShape="1">
          <a:blip r:embed="rId9">
            <a:alphaModFix/>
          </a:blip>
          <a:srcRect l="18983" t="16749" r="19561" b="44886"/>
          <a:stretch/>
        </p:blipFill>
        <p:spPr>
          <a:xfrm>
            <a:off x="6691749" y="3788151"/>
            <a:ext cx="1368515" cy="1139000"/>
          </a:xfrm>
          <a:prstGeom prst="rect">
            <a:avLst/>
          </a:prstGeom>
          <a:noFill/>
          <a:ln>
            <a:noFill/>
          </a:ln>
          <a:effectLst>
            <a:outerShdw blurRad="57150" dist="19050" dir="5400000" algn="bl" rotWithShape="0">
              <a:srgbClr val="000000">
                <a:alpha val="50000"/>
              </a:srgbClr>
            </a:outerShdw>
          </a:effectLst>
        </p:spPr>
      </p:pic>
      <p:pic>
        <p:nvPicPr>
          <p:cNvPr id="92" name="Google Shape;92;p15"/>
          <p:cNvPicPr preferRelativeResize="0"/>
          <p:nvPr/>
        </p:nvPicPr>
        <p:blipFill>
          <a:blip r:embed="rId10">
            <a:alphaModFix/>
          </a:blip>
          <a:stretch>
            <a:fillRect/>
          </a:stretch>
        </p:blipFill>
        <p:spPr>
          <a:xfrm>
            <a:off x="6863206" y="1035430"/>
            <a:ext cx="1025600" cy="131936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6"/>
          <p:cNvSpPr txBox="1">
            <a:spLocks noGrp="1"/>
          </p:cNvSpPr>
          <p:nvPr>
            <p:ph type="body" idx="1"/>
          </p:nvPr>
        </p:nvSpPr>
        <p:spPr>
          <a:xfrm>
            <a:off x="339450" y="1601200"/>
            <a:ext cx="8465100" cy="4481100"/>
          </a:xfrm>
          <a:prstGeom prst="rect">
            <a:avLst/>
          </a:prstGeom>
          <a:noFill/>
          <a:ln>
            <a:noFill/>
          </a:ln>
        </p:spPr>
        <p:txBody>
          <a:bodyPr spcFirstLastPara="1" wrap="square" lIns="91425" tIns="45700" rIns="91425" bIns="45700" anchor="t" anchorCtr="0">
            <a:normAutofit/>
          </a:bodyPr>
          <a:lstStyle/>
          <a:p>
            <a:pPr marL="365760" lvl="0" indent="-264839" algn="l" rtl="0">
              <a:lnSpc>
                <a:spcPct val="100000"/>
              </a:lnSpc>
              <a:spcBef>
                <a:spcPts val="0"/>
              </a:spcBef>
              <a:spcAft>
                <a:spcPts val="0"/>
              </a:spcAft>
              <a:buSzPts val="1836"/>
              <a:buChar char="●"/>
            </a:pPr>
            <a:r>
              <a:rPr lang="en-GB"/>
              <a:t>If you need to contact your child’s teacher please can you email on</a:t>
            </a:r>
            <a:endParaRPr/>
          </a:p>
          <a:p>
            <a:pPr marL="109728" lvl="0" indent="0" algn="l" rtl="0">
              <a:lnSpc>
                <a:spcPct val="100000"/>
              </a:lnSpc>
              <a:spcBef>
                <a:spcPts val="400"/>
              </a:spcBef>
              <a:spcAft>
                <a:spcPts val="0"/>
              </a:spcAft>
              <a:buSzPts val="1836"/>
              <a:buNone/>
            </a:pPr>
            <a:r>
              <a:rPr lang="en-GB"/>
              <a:t>    </a:t>
            </a:r>
            <a:r>
              <a:rPr lang="en-GB" u="sng">
                <a:solidFill>
                  <a:schemeClr val="hlink"/>
                </a:solidFill>
                <a:hlinkClick r:id="rId3"/>
              </a:rPr>
              <a:t>puffins@stmargaretsipswich.org</a:t>
            </a:r>
            <a:endParaRPr/>
          </a:p>
          <a:p>
            <a:pPr marL="109728" lvl="0" indent="0" algn="l" rtl="0">
              <a:lnSpc>
                <a:spcPct val="100000"/>
              </a:lnSpc>
              <a:spcBef>
                <a:spcPts val="400"/>
              </a:spcBef>
              <a:spcAft>
                <a:spcPts val="0"/>
              </a:spcAft>
              <a:buClr>
                <a:schemeClr val="dk1"/>
              </a:buClr>
              <a:buSzPts val="1836"/>
              <a:buFont typeface="Arial"/>
              <a:buNone/>
            </a:pPr>
            <a:r>
              <a:rPr lang="en-GB"/>
              <a:t>    </a:t>
            </a:r>
            <a:r>
              <a:rPr lang="en-GB" u="sng">
                <a:solidFill>
                  <a:schemeClr val="hlink"/>
                </a:solidFill>
                <a:hlinkClick r:id="rId3"/>
              </a:rPr>
              <a:t>penguins@stmargaretsipswich.org</a:t>
            </a:r>
            <a:endParaRPr/>
          </a:p>
          <a:p>
            <a:pPr marL="109728" lvl="0" indent="0" algn="l" rtl="0">
              <a:lnSpc>
                <a:spcPct val="100000"/>
              </a:lnSpc>
              <a:spcBef>
                <a:spcPts val="400"/>
              </a:spcBef>
              <a:spcAft>
                <a:spcPts val="0"/>
              </a:spcAft>
              <a:buSzPts val="1836"/>
              <a:buNone/>
            </a:pPr>
            <a:endParaRPr/>
          </a:p>
          <a:p>
            <a:pPr marL="365760" lvl="0" indent="-264839" algn="l" rtl="0">
              <a:lnSpc>
                <a:spcPct val="100000"/>
              </a:lnSpc>
              <a:spcBef>
                <a:spcPts val="400"/>
              </a:spcBef>
              <a:spcAft>
                <a:spcPts val="0"/>
              </a:spcAft>
              <a:buSzPts val="1836"/>
              <a:buChar char="●"/>
            </a:pPr>
            <a:r>
              <a:rPr lang="en-GB"/>
              <a:t>Emails will be checked regularly between the hours of 8 a.m. and 5 p.m. Monday to Friday.</a:t>
            </a:r>
            <a:endParaRPr/>
          </a:p>
          <a:p>
            <a:pPr marL="365760" lvl="0" indent="0" algn="l" rtl="0">
              <a:lnSpc>
                <a:spcPct val="100000"/>
              </a:lnSpc>
              <a:spcBef>
                <a:spcPts val="400"/>
              </a:spcBef>
              <a:spcAft>
                <a:spcPts val="0"/>
              </a:spcAft>
              <a:buSzPts val="1323"/>
              <a:buNone/>
            </a:pPr>
            <a:endParaRPr/>
          </a:p>
          <a:p>
            <a:pPr marL="365760" lvl="0" indent="-264839" algn="l" rtl="0">
              <a:lnSpc>
                <a:spcPct val="100000"/>
              </a:lnSpc>
              <a:spcBef>
                <a:spcPts val="400"/>
              </a:spcBef>
              <a:spcAft>
                <a:spcPts val="0"/>
              </a:spcAft>
              <a:buSzPts val="1836"/>
              <a:buChar char="●"/>
            </a:pPr>
            <a:r>
              <a:rPr lang="en-GB"/>
              <a:t>We will be happy to answer any questions via email or we will phone </a:t>
            </a:r>
            <a:br>
              <a:rPr lang="en-GB"/>
            </a:br>
            <a:r>
              <a:rPr lang="en-GB"/>
              <a:t>you if it is necessary.</a:t>
            </a:r>
            <a:endParaRPr/>
          </a:p>
          <a:p>
            <a:pPr marL="365760" lvl="0" indent="0" algn="l" rtl="0">
              <a:lnSpc>
                <a:spcPct val="100000"/>
              </a:lnSpc>
              <a:spcBef>
                <a:spcPts val="400"/>
              </a:spcBef>
              <a:spcAft>
                <a:spcPts val="0"/>
              </a:spcAft>
              <a:buSzPts val="1323"/>
              <a:buNone/>
            </a:pPr>
            <a:endParaRPr/>
          </a:p>
          <a:p>
            <a:pPr marL="365760" lvl="0" indent="-264839" algn="l" rtl="0">
              <a:lnSpc>
                <a:spcPct val="100000"/>
              </a:lnSpc>
              <a:spcBef>
                <a:spcPts val="400"/>
              </a:spcBef>
              <a:spcAft>
                <a:spcPts val="0"/>
              </a:spcAft>
              <a:buSzPts val="1836"/>
              <a:buChar char="●"/>
            </a:pPr>
            <a:r>
              <a:rPr lang="en-GB"/>
              <a:t>You may not always get an immediate response so if it is something urgent or a change of who is picking your child up that day, please phone the school on </a:t>
            </a:r>
            <a:r>
              <a:rPr lang="en-GB" sz="3500" b="1"/>
              <a:t>01473 251613</a:t>
            </a:r>
            <a:endParaRPr sz="3500" b="1"/>
          </a:p>
        </p:txBody>
      </p:sp>
      <p:sp>
        <p:nvSpPr>
          <p:cNvPr id="98" name="Google Shape;98;p16"/>
          <p:cNvSpPr txBox="1">
            <a:spLocks noGrp="1"/>
          </p:cNvSpPr>
          <p:nvPr>
            <p:ph type="title"/>
          </p:nvPr>
        </p:nvSpPr>
        <p:spPr>
          <a:xfrm>
            <a:off x="457200" y="23131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Contact details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7"/>
          <p:cNvSpPr txBox="1">
            <a:spLocks noGrp="1"/>
          </p:cNvSpPr>
          <p:nvPr>
            <p:ph type="body" idx="1"/>
          </p:nvPr>
        </p:nvSpPr>
        <p:spPr>
          <a:xfrm>
            <a:off x="381000" y="1428750"/>
            <a:ext cx="8382000" cy="52389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None/>
            </a:pPr>
            <a:r>
              <a:rPr lang="en-GB" sz="1700"/>
              <a:t>Mornings – you can drop your child off at school from </a:t>
            </a:r>
            <a:br>
              <a:rPr lang="en-GB" sz="1700"/>
            </a:br>
            <a:r>
              <a:rPr lang="en-GB" sz="2500" b="1"/>
              <a:t>8.30 a.m. to 8.40 a.m</a:t>
            </a:r>
            <a:r>
              <a:rPr lang="en-GB" sz="1700" b="1"/>
              <a:t> </a:t>
            </a:r>
            <a:br>
              <a:rPr lang="en-GB" sz="1700" b="1"/>
            </a:br>
            <a:br>
              <a:rPr lang="en-GB" sz="1700" b="1"/>
            </a:br>
            <a:r>
              <a:rPr lang="en-GB" sz="1700"/>
              <a:t>The school day ends at </a:t>
            </a:r>
            <a:br>
              <a:rPr lang="en-GB" sz="1700"/>
            </a:br>
            <a:r>
              <a:rPr lang="en-GB" sz="2500" b="1"/>
              <a:t>3.10 p.m</a:t>
            </a:r>
            <a:endParaRPr sz="2500"/>
          </a:p>
          <a:p>
            <a:pPr marL="365760" lvl="0" indent="-174419" algn="l" rtl="0">
              <a:lnSpc>
                <a:spcPct val="100000"/>
              </a:lnSpc>
              <a:spcBef>
                <a:spcPts val="400"/>
              </a:spcBef>
              <a:spcAft>
                <a:spcPts val="0"/>
              </a:spcAft>
              <a:buSzPts val="1836"/>
              <a:buNone/>
            </a:pPr>
            <a:endParaRPr sz="1700"/>
          </a:p>
          <a:p>
            <a:pPr marL="0" lvl="0" indent="0" algn="l" rtl="0">
              <a:lnSpc>
                <a:spcPct val="100000"/>
              </a:lnSpc>
              <a:spcBef>
                <a:spcPts val="400"/>
              </a:spcBef>
              <a:spcAft>
                <a:spcPts val="0"/>
              </a:spcAft>
              <a:buNone/>
            </a:pPr>
            <a:r>
              <a:rPr lang="en-GB" sz="1500"/>
              <a:t>Pick up – We take safeguarding very seriously at St Margaret’s and therefore need any picking up arrangements to be emailed to us on </a:t>
            </a:r>
            <a:r>
              <a:rPr lang="en-GB" sz="1500" u="sng">
                <a:solidFill>
                  <a:schemeClr val="hlink"/>
                </a:solidFill>
                <a:hlinkClick r:id="rId3"/>
              </a:rPr>
              <a:t>puffins@stmargaretsipswich.org</a:t>
            </a:r>
            <a:r>
              <a:rPr lang="en-GB" sz="1500"/>
              <a:t>, or </a:t>
            </a:r>
            <a:r>
              <a:rPr lang="en-GB" sz="1500" u="sng">
                <a:solidFill>
                  <a:schemeClr val="hlink"/>
                </a:solidFill>
                <a:hlinkClick r:id="rId4"/>
              </a:rPr>
              <a:t>penguins@stmargaretsipswich.org</a:t>
            </a:r>
            <a:r>
              <a:rPr lang="en-GB" sz="1500"/>
              <a:t> Any last minute changes, please phone the office.</a:t>
            </a:r>
            <a:br>
              <a:rPr lang="en-GB" sz="1500"/>
            </a:br>
            <a:endParaRPr sz="1500"/>
          </a:p>
          <a:p>
            <a:pPr marL="914400" lvl="1" indent="-326136" algn="l" rtl="0">
              <a:lnSpc>
                <a:spcPct val="100000"/>
              </a:lnSpc>
              <a:spcBef>
                <a:spcPts val="400"/>
              </a:spcBef>
              <a:spcAft>
                <a:spcPts val="0"/>
              </a:spcAft>
              <a:buSzPts val="1536"/>
              <a:buFont typeface="Lucida Sans"/>
              <a:buChar char="○"/>
            </a:pPr>
            <a:r>
              <a:rPr lang="en-GB" sz="1500"/>
              <a:t>We assume your child will be collected by a parent unless told otherwise.</a:t>
            </a:r>
            <a:endParaRPr sz="1500"/>
          </a:p>
          <a:p>
            <a:pPr marL="914400" lvl="1" indent="-326136" algn="l" rtl="0">
              <a:lnSpc>
                <a:spcPct val="100000"/>
              </a:lnSpc>
              <a:spcBef>
                <a:spcPts val="400"/>
              </a:spcBef>
              <a:spcAft>
                <a:spcPts val="0"/>
              </a:spcAft>
              <a:buSzPts val="1536"/>
              <a:buFont typeface="Lucida Sans"/>
              <a:buChar char="○"/>
            </a:pPr>
            <a:r>
              <a:rPr lang="en-GB" sz="1500"/>
              <a:t>If you have a regular arrangement, for example your child goes with a childminder every Tuesday, you must email us with this information stating the date and who this will be.</a:t>
            </a:r>
            <a:endParaRPr sz="1500"/>
          </a:p>
          <a:p>
            <a:pPr marL="914400" lvl="1" indent="-326136" algn="l" rtl="0">
              <a:lnSpc>
                <a:spcPct val="100000"/>
              </a:lnSpc>
              <a:spcBef>
                <a:spcPts val="400"/>
              </a:spcBef>
              <a:spcAft>
                <a:spcPts val="0"/>
              </a:spcAft>
              <a:buSzPts val="1536"/>
              <a:buFont typeface="Lucida Sans"/>
              <a:buChar char="○"/>
            </a:pPr>
            <a:r>
              <a:rPr lang="en-GB" sz="1500"/>
              <a:t>We need advance notice of any changes to the arrangements for picking up via email. </a:t>
            </a:r>
            <a:endParaRPr sz="1500"/>
          </a:p>
          <a:p>
            <a:pPr marL="457200" lvl="0" indent="0" algn="l" rtl="0">
              <a:lnSpc>
                <a:spcPct val="100000"/>
              </a:lnSpc>
              <a:spcBef>
                <a:spcPts val="400"/>
              </a:spcBef>
              <a:spcAft>
                <a:spcPts val="0"/>
              </a:spcAft>
              <a:buNone/>
            </a:pPr>
            <a:br>
              <a:rPr lang="en-GB" sz="1500"/>
            </a:br>
            <a:r>
              <a:rPr lang="en-GB" sz="1500"/>
              <a:t>If you need to speak to your child’s teacher, please email to arrange a phone call. </a:t>
            </a:r>
            <a:endParaRPr sz="1500"/>
          </a:p>
        </p:txBody>
      </p:sp>
      <p:sp>
        <p:nvSpPr>
          <p:cNvPr id="104" name="Google Shape;104;p17"/>
          <p:cNvSpPr txBox="1">
            <a:spLocks noGrp="1"/>
          </p:cNvSpPr>
          <p:nvPr>
            <p:ph type="title"/>
          </p:nvPr>
        </p:nvSpPr>
        <p:spPr>
          <a:xfrm>
            <a:off x="457200" y="17686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Drop off/Pick up</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8"/>
          <p:cNvSpPr txBox="1">
            <a:spLocks noGrp="1"/>
          </p:cNvSpPr>
          <p:nvPr>
            <p:ph type="body" idx="1"/>
          </p:nvPr>
        </p:nvSpPr>
        <p:spPr>
          <a:xfrm>
            <a:off x="577800" y="1535600"/>
            <a:ext cx="7988400" cy="4891800"/>
          </a:xfrm>
          <a:prstGeom prst="rect">
            <a:avLst/>
          </a:prstGeom>
          <a:noFill/>
          <a:ln>
            <a:noFill/>
          </a:ln>
        </p:spPr>
        <p:txBody>
          <a:bodyPr spcFirstLastPara="1" wrap="square" lIns="91425" tIns="45700" rIns="91425" bIns="45700" anchor="t" anchorCtr="0">
            <a:normAutofit lnSpcReduction="20000"/>
          </a:bodyPr>
          <a:lstStyle/>
          <a:p>
            <a:pPr marL="457200" lvl="0" indent="0" algn="l" rtl="0">
              <a:lnSpc>
                <a:spcPct val="100000"/>
              </a:lnSpc>
              <a:spcBef>
                <a:spcPts val="0"/>
              </a:spcBef>
              <a:spcAft>
                <a:spcPts val="0"/>
              </a:spcAft>
              <a:buNone/>
            </a:pPr>
            <a:endParaRPr sz="1700"/>
          </a:p>
          <a:p>
            <a:pPr marL="457200" lvl="0" indent="-336550" algn="l" rtl="0">
              <a:spcBef>
                <a:spcPts val="400"/>
              </a:spcBef>
              <a:spcAft>
                <a:spcPts val="0"/>
              </a:spcAft>
              <a:buSzPts val="1700"/>
              <a:buChar char="●"/>
            </a:pPr>
            <a:r>
              <a:rPr lang="en-GB" sz="1700"/>
              <a:t>Children may bring a water bottle into school – </a:t>
            </a:r>
            <a:r>
              <a:rPr lang="en-GB" sz="1700" i="1"/>
              <a:t>water only</a:t>
            </a:r>
            <a:r>
              <a:rPr lang="en-GB" sz="1700"/>
              <a:t>, </a:t>
            </a:r>
            <a:br>
              <a:rPr lang="en-GB" sz="1700"/>
            </a:br>
            <a:r>
              <a:rPr lang="en-GB" sz="1700" b="1">
                <a:solidFill>
                  <a:srgbClr val="FF0000"/>
                </a:solidFill>
              </a:rPr>
              <a:t>NO squash/juice/milk.</a:t>
            </a:r>
            <a:r>
              <a:rPr lang="en-GB" sz="1700">
                <a:solidFill>
                  <a:srgbClr val="FF0000"/>
                </a:solidFill>
              </a:rPr>
              <a:t> </a:t>
            </a:r>
            <a:endParaRPr sz="1700">
              <a:solidFill>
                <a:srgbClr val="FF0000"/>
              </a:solidFill>
            </a:endParaRPr>
          </a:p>
          <a:p>
            <a:pPr marL="0" lvl="0" indent="0" algn="l" rtl="0">
              <a:spcBef>
                <a:spcPts val="400"/>
              </a:spcBef>
              <a:spcAft>
                <a:spcPts val="0"/>
              </a:spcAft>
              <a:buNone/>
            </a:pPr>
            <a:endParaRPr sz="1700"/>
          </a:p>
          <a:p>
            <a:pPr marL="457200" lvl="0" indent="-336550" algn="l" rtl="0">
              <a:lnSpc>
                <a:spcPct val="100000"/>
              </a:lnSpc>
              <a:spcBef>
                <a:spcPts val="0"/>
              </a:spcBef>
              <a:spcAft>
                <a:spcPts val="0"/>
              </a:spcAft>
              <a:buSzPts val="1700"/>
              <a:buChar char="●"/>
            </a:pPr>
            <a:r>
              <a:rPr lang="en-GB" sz="1700"/>
              <a:t>In the morning, please encourage your child to hold their book bag in one hand and their water bottle in the other. This will help to prevent spillages and gets them into the routine of popping their water bottles into the tray each morning (therefore we can monitor their water intake).</a:t>
            </a:r>
            <a:endParaRPr sz="1700"/>
          </a:p>
          <a:p>
            <a:pPr marL="457200" lvl="0" indent="0" algn="l" rtl="0">
              <a:lnSpc>
                <a:spcPct val="100000"/>
              </a:lnSpc>
              <a:spcBef>
                <a:spcPts val="0"/>
              </a:spcBef>
              <a:spcAft>
                <a:spcPts val="0"/>
              </a:spcAft>
              <a:buNone/>
            </a:pPr>
            <a:endParaRPr sz="1700"/>
          </a:p>
          <a:p>
            <a:pPr marL="457200" lvl="0" indent="-336550" algn="l" rtl="0">
              <a:lnSpc>
                <a:spcPct val="100000"/>
              </a:lnSpc>
              <a:spcBef>
                <a:spcPts val="0"/>
              </a:spcBef>
              <a:spcAft>
                <a:spcPts val="0"/>
              </a:spcAft>
              <a:buSzPts val="1700"/>
              <a:buChar char="●"/>
            </a:pPr>
            <a:r>
              <a:rPr lang="en-GB" sz="1700"/>
              <a:t>Morning fruit snack is provided by the school. If your child wishes to bring their own snack from home, it </a:t>
            </a:r>
            <a:r>
              <a:rPr lang="en-GB" sz="1700" b="1"/>
              <a:t>MUST ONLY BE FRUIT</a:t>
            </a:r>
            <a:r>
              <a:rPr lang="en-GB" sz="1700"/>
              <a:t> and in a named pot.</a:t>
            </a:r>
            <a:endParaRPr sz="1700"/>
          </a:p>
          <a:p>
            <a:pPr marL="457200" lvl="0" indent="0" algn="l" rtl="0">
              <a:lnSpc>
                <a:spcPct val="100000"/>
              </a:lnSpc>
              <a:spcBef>
                <a:spcPts val="400"/>
              </a:spcBef>
              <a:spcAft>
                <a:spcPts val="0"/>
              </a:spcAft>
              <a:buNone/>
            </a:pPr>
            <a:endParaRPr sz="1700"/>
          </a:p>
          <a:p>
            <a:pPr marL="457200" lvl="0" indent="-336550" algn="l" rtl="0">
              <a:lnSpc>
                <a:spcPct val="100000"/>
              </a:lnSpc>
              <a:spcBef>
                <a:spcPts val="400"/>
              </a:spcBef>
              <a:spcAft>
                <a:spcPts val="0"/>
              </a:spcAft>
              <a:buSzPts val="1700"/>
              <a:buChar char="●"/>
            </a:pPr>
            <a:r>
              <a:rPr lang="en-GB" sz="1700"/>
              <a:t>Medication – Only prescribed medicine can be delivered at school, please go to the school office where you will be able to fill in a form. If your child needs calpol during the day, you will need to come to school to give it to them.</a:t>
            </a:r>
            <a:endParaRPr sz="1700"/>
          </a:p>
          <a:p>
            <a:pPr marL="457200" lvl="0" indent="0" algn="l" rtl="0">
              <a:lnSpc>
                <a:spcPct val="100000"/>
              </a:lnSpc>
              <a:spcBef>
                <a:spcPts val="400"/>
              </a:spcBef>
              <a:spcAft>
                <a:spcPts val="0"/>
              </a:spcAft>
              <a:buNone/>
            </a:pPr>
            <a:endParaRPr sz="1700"/>
          </a:p>
          <a:p>
            <a:pPr marL="457200" lvl="0" indent="-336550" algn="l" rtl="0">
              <a:lnSpc>
                <a:spcPct val="100000"/>
              </a:lnSpc>
              <a:spcBef>
                <a:spcPts val="400"/>
              </a:spcBef>
              <a:spcAft>
                <a:spcPts val="0"/>
              </a:spcAft>
              <a:buSzPts val="1700"/>
              <a:buChar char="●"/>
            </a:pPr>
            <a:r>
              <a:rPr lang="en-GB" sz="1700"/>
              <a:t>Dress your child appropriately for the weather. We learn outdoors in all weathers so please send a coat in every day. If you would like your child to have a change of shoes, please send them into school with welly boots.</a:t>
            </a:r>
            <a:endParaRPr sz="1700"/>
          </a:p>
          <a:p>
            <a:pPr marL="365760" lvl="0" indent="-165699" algn="l" rtl="0">
              <a:lnSpc>
                <a:spcPct val="100000"/>
              </a:lnSpc>
              <a:spcBef>
                <a:spcPts val="400"/>
              </a:spcBef>
              <a:spcAft>
                <a:spcPts val="0"/>
              </a:spcAft>
              <a:buSzPts val="1836"/>
              <a:buNone/>
            </a:pPr>
            <a:endParaRPr/>
          </a:p>
        </p:txBody>
      </p:sp>
      <p:sp>
        <p:nvSpPr>
          <p:cNvPr id="110" name="Google Shape;110;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General messages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9"/>
          <p:cNvSpPr txBox="1">
            <a:spLocks noGrp="1"/>
          </p:cNvSpPr>
          <p:nvPr>
            <p:ph type="title"/>
          </p:nvPr>
        </p:nvSpPr>
        <p:spPr>
          <a:xfrm>
            <a:off x="457200" y="922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Uniform</a:t>
            </a:r>
            <a:endParaRPr/>
          </a:p>
        </p:txBody>
      </p:sp>
      <p:sp>
        <p:nvSpPr>
          <p:cNvPr id="116" name="Google Shape;116;p19"/>
          <p:cNvSpPr txBox="1">
            <a:spLocks noGrp="1"/>
          </p:cNvSpPr>
          <p:nvPr>
            <p:ph type="body" idx="1"/>
          </p:nvPr>
        </p:nvSpPr>
        <p:spPr>
          <a:xfrm>
            <a:off x="609900" y="1666125"/>
            <a:ext cx="7924200" cy="2086800"/>
          </a:xfrm>
          <a:prstGeom prst="rect">
            <a:avLst/>
          </a:prstGeom>
          <a:noFill/>
          <a:ln>
            <a:noFill/>
          </a:ln>
        </p:spPr>
        <p:txBody>
          <a:bodyPr spcFirstLastPara="1" wrap="square" lIns="91425" tIns="45700" rIns="91425" bIns="45700" anchor="t" anchorCtr="0">
            <a:normAutofit/>
          </a:bodyPr>
          <a:lstStyle/>
          <a:p>
            <a:pPr marL="365760" lvl="0" indent="-275935" algn="l" rtl="0">
              <a:lnSpc>
                <a:spcPct val="100000"/>
              </a:lnSpc>
              <a:spcBef>
                <a:spcPts val="0"/>
              </a:spcBef>
              <a:spcAft>
                <a:spcPts val="0"/>
              </a:spcAft>
              <a:buSzPts val="1736"/>
              <a:buChar char="●"/>
            </a:pPr>
            <a:r>
              <a:rPr lang="en-GB" sz="1700"/>
              <a:t>Please ensure ALL uniform is </a:t>
            </a:r>
            <a:r>
              <a:rPr lang="en-GB" sz="1700" b="1">
                <a:solidFill>
                  <a:srgbClr val="FF0000"/>
                </a:solidFill>
              </a:rPr>
              <a:t>named.</a:t>
            </a:r>
            <a:endParaRPr sz="1700" b="1"/>
          </a:p>
          <a:p>
            <a:pPr marL="365760" lvl="0" indent="-275935" algn="l" rtl="0">
              <a:lnSpc>
                <a:spcPct val="100000"/>
              </a:lnSpc>
              <a:spcBef>
                <a:spcPts val="400"/>
              </a:spcBef>
              <a:spcAft>
                <a:spcPts val="0"/>
              </a:spcAft>
              <a:buSzPts val="1736"/>
              <a:buChar char="●"/>
            </a:pPr>
            <a:r>
              <a:rPr lang="en-GB" sz="1700"/>
              <a:t>Shoes – either named or pop a sticker in them so the children can easily recognise them.</a:t>
            </a:r>
            <a:endParaRPr sz="1700"/>
          </a:p>
          <a:p>
            <a:pPr marL="365760" lvl="0" indent="-275935" algn="l" rtl="0">
              <a:lnSpc>
                <a:spcPct val="100000"/>
              </a:lnSpc>
              <a:spcBef>
                <a:spcPts val="400"/>
              </a:spcBef>
              <a:spcAft>
                <a:spcPts val="0"/>
              </a:spcAft>
              <a:buSzPts val="1736"/>
              <a:buChar char="●"/>
            </a:pPr>
            <a:r>
              <a:rPr lang="en-GB" sz="1700"/>
              <a:t>Spare uniform to be kept in drawstring bag on child’s peg please. </a:t>
            </a:r>
            <a:endParaRPr sz="1700"/>
          </a:p>
          <a:p>
            <a:pPr marL="365760" lvl="0" indent="-275935" algn="l" rtl="0">
              <a:lnSpc>
                <a:spcPct val="100000"/>
              </a:lnSpc>
              <a:spcBef>
                <a:spcPts val="400"/>
              </a:spcBef>
              <a:spcAft>
                <a:spcPts val="0"/>
              </a:spcAft>
              <a:buSzPts val="1736"/>
              <a:buChar char="●"/>
            </a:pPr>
            <a:r>
              <a:rPr lang="en-GB" sz="1700"/>
              <a:t>As per uniform guidelines, only stud earrings to be worn and long hair must be tied back.</a:t>
            </a:r>
            <a:endParaRPr sz="1700"/>
          </a:p>
        </p:txBody>
      </p:sp>
      <p:pic>
        <p:nvPicPr>
          <p:cNvPr id="117" name="Google Shape;117;p19"/>
          <p:cNvPicPr preferRelativeResize="0"/>
          <p:nvPr/>
        </p:nvPicPr>
        <p:blipFill rotWithShape="1">
          <a:blip r:embed="rId3">
            <a:alphaModFix/>
          </a:blip>
          <a:srcRect/>
          <a:stretch/>
        </p:blipFill>
        <p:spPr>
          <a:xfrm>
            <a:off x="533800" y="4916050"/>
            <a:ext cx="1258525" cy="1348875"/>
          </a:xfrm>
          <a:prstGeom prst="rect">
            <a:avLst/>
          </a:prstGeom>
          <a:noFill/>
          <a:ln>
            <a:noFill/>
          </a:ln>
        </p:spPr>
      </p:pic>
      <p:pic>
        <p:nvPicPr>
          <p:cNvPr id="118" name="Google Shape;118;p19"/>
          <p:cNvPicPr preferRelativeResize="0"/>
          <p:nvPr/>
        </p:nvPicPr>
        <p:blipFill rotWithShape="1">
          <a:blip r:embed="rId4">
            <a:alphaModFix/>
          </a:blip>
          <a:srcRect/>
          <a:stretch/>
        </p:blipFill>
        <p:spPr>
          <a:xfrm>
            <a:off x="5850274" y="5088076"/>
            <a:ext cx="1258525" cy="1230807"/>
          </a:xfrm>
          <a:prstGeom prst="rect">
            <a:avLst/>
          </a:prstGeom>
          <a:noFill/>
          <a:ln>
            <a:noFill/>
          </a:ln>
        </p:spPr>
      </p:pic>
      <p:pic>
        <p:nvPicPr>
          <p:cNvPr id="119" name="Google Shape;119;p19"/>
          <p:cNvPicPr preferRelativeResize="0"/>
          <p:nvPr/>
        </p:nvPicPr>
        <p:blipFill rotWithShape="1">
          <a:blip r:embed="rId5">
            <a:alphaModFix/>
          </a:blip>
          <a:srcRect b="13028"/>
          <a:stretch/>
        </p:blipFill>
        <p:spPr>
          <a:xfrm>
            <a:off x="7428275" y="5119476"/>
            <a:ext cx="1258525" cy="1168002"/>
          </a:xfrm>
          <a:prstGeom prst="rect">
            <a:avLst/>
          </a:prstGeom>
          <a:noFill/>
          <a:ln>
            <a:noFill/>
          </a:ln>
        </p:spPr>
      </p:pic>
      <p:cxnSp>
        <p:nvCxnSpPr>
          <p:cNvPr id="120" name="Google Shape;120;p19"/>
          <p:cNvCxnSpPr/>
          <p:nvPr/>
        </p:nvCxnSpPr>
        <p:spPr>
          <a:xfrm>
            <a:off x="5711500" y="5170525"/>
            <a:ext cx="1550400" cy="1131000"/>
          </a:xfrm>
          <a:prstGeom prst="straightConnector1">
            <a:avLst/>
          </a:prstGeom>
          <a:noFill/>
          <a:ln w="76200" cap="flat" cmpd="sng">
            <a:solidFill>
              <a:schemeClr val="accent2"/>
            </a:solidFill>
            <a:prstDash val="solid"/>
            <a:round/>
            <a:headEnd type="none" w="sm" len="sm"/>
            <a:tailEnd type="none" w="sm" len="sm"/>
          </a:ln>
        </p:spPr>
      </p:cxnSp>
      <p:cxnSp>
        <p:nvCxnSpPr>
          <p:cNvPr id="121" name="Google Shape;121;p19"/>
          <p:cNvCxnSpPr/>
          <p:nvPr/>
        </p:nvCxnSpPr>
        <p:spPr>
          <a:xfrm flipH="1">
            <a:off x="5759088" y="5207125"/>
            <a:ext cx="1440900" cy="1057800"/>
          </a:xfrm>
          <a:prstGeom prst="straightConnector1">
            <a:avLst/>
          </a:prstGeom>
          <a:noFill/>
          <a:ln w="76200" cap="flat" cmpd="sng">
            <a:solidFill>
              <a:schemeClr val="accent2"/>
            </a:solidFill>
            <a:prstDash val="solid"/>
            <a:round/>
            <a:headEnd type="none" w="sm" len="sm"/>
            <a:tailEnd type="none" w="sm" len="sm"/>
          </a:ln>
        </p:spPr>
      </p:cxnSp>
      <p:sp>
        <p:nvSpPr>
          <p:cNvPr id="122" name="Google Shape;122;p19"/>
          <p:cNvSpPr txBox="1"/>
          <p:nvPr/>
        </p:nvSpPr>
        <p:spPr>
          <a:xfrm>
            <a:off x="5711500" y="4315750"/>
            <a:ext cx="3000000" cy="600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400"/>
              </a:spcBef>
              <a:spcAft>
                <a:spcPts val="0"/>
              </a:spcAft>
              <a:buClr>
                <a:srgbClr val="000000"/>
              </a:buClr>
              <a:buSzPts val="2700"/>
              <a:buFont typeface="Arial"/>
              <a:buNone/>
            </a:pPr>
            <a:r>
              <a:rPr lang="en-GB" sz="2700" b="0" i="0" u="none" strike="noStrike" cap="none">
                <a:solidFill>
                  <a:schemeClr val="accent3"/>
                </a:solidFill>
                <a:latin typeface="Lucida Sans"/>
                <a:ea typeface="Lucida Sans"/>
                <a:cs typeface="Lucida Sans"/>
                <a:sym typeface="Lucida Sans"/>
              </a:rPr>
              <a:t>Summer Dress</a:t>
            </a:r>
            <a:endParaRPr sz="1400" b="0" i="0" u="none" strike="noStrike" cap="none">
              <a:solidFill>
                <a:schemeClr val="accent3"/>
              </a:solidFill>
              <a:latin typeface="Arial"/>
              <a:ea typeface="Arial"/>
              <a:cs typeface="Arial"/>
              <a:sym typeface="Arial"/>
            </a:endParaRPr>
          </a:p>
        </p:txBody>
      </p:sp>
      <p:pic>
        <p:nvPicPr>
          <p:cNvPr id="123" name="Google Shape;123;p19"/>
          <p:cNvPicPr preferRelativeResize="0"/>
          <p:nvPr/>
        </p:nvPicPr>
        <p:blipFill rotWithShape="1">
          <a:blip r:embed="rId6">
            <a:alphaModFix/>
          </a:blip>
          <a:srcRect/>
          <a:stretch/>
        </p:blipFill>
        <p:spPr>
          <a:xfrm>
            <a:off x="4113038" y="5106762"/>
            <a:ext cx="1258525" cy="1258525"/>
          </a:xfrm>
          <a:prstGeom prst="rect">
            <a:avLst/>
          </a:prstGeom>
          <a:noFill/>
          <a:ln>
            <a:noFill/>
          </a:ln>
        </p:spPr>
      </p:pic>
      <p:pic>
        <p:nvPicPr>
          <p:cNvPr id="124" name="Google Shape;124;p19"/>
          <p:cNvPicPr preferRelativeResize="0"/>
          <p:nvPr/>
        </p:nvPicPr>
        <p:blipFill rotWithShape="1">
          <a:blip r:embed="rId7">
            <a:alphaModFix/>
          </a:blip>
          <a:srcRect/>
          <a:stretch/>
        </p:blipFill>
        <p:spPr>
          <a:xfrm>
            <a:off x="2514600" y="5074210"/>
            <a:ext cx="1258525" cy="1258525"/>
          </a:xfrm>
          <a:prstGeom prst="rect">
            <a:avLst/>
          </a:prstGeom>
          <a:noFill/>
          <a:ln>
            <a:noFill/>
          </a:ln>
        </p:spPr>
      </p:pic>
      <p:cxnSp>
        <p:nvCxnSpPr>
          <p:cNvPr id="125" name="Google Shape;125;p19"/>
          <p:cNvCxnSpPr/>
          <p:nvPr/>
        </p:nvCxnSpPr>
        <p:spPr>
          <a:xfrm flipH="1">
            <a:off x="2423400" y="5174563"/>
            <a:ext cx="1440900" cy="1057800"/>
          </a:xfrm>
          <a:prstGeom prst="straightConnector1">
            <a:avLst/>
          </a:prstGeom>
          <a:noFill/>
          <a:ln w="76200" cap="flat" cmpd="sng">
            <a:solidFill>
              <a:schemeClr val="accent2"/>
            </a:solidFill>
            <a:prstDash val="solid"/>
            <a:round/>
            <a:headEnd type="none" w="sm" len="sm"/>
            <a:tailEnd type="none" w="sm" len="sm"/>
          </a:ln>
        </p:spPr>
      </p:cxnSp>
      <p:cxnSp>
        <p:nvCxnSpPr>
          <p:cNvPr id="126" name="Google Shape;126;p19"/>
          <p:cNvCxnSpPr/>
          <p:nvPr/>
        </p:nvCxnSpPr>
        <p:spPr>
          <a:xfrm rot="10800000">
            <a:off x="2464775" y="5130650"/>
            <a:ext cx="1422600" cy="1240200"/>
          </a:xfrm>
          <a:prstGeom prst="straightConnector1">
            <a:avLst/>
          </a:prstGeom>
          <a:noFill/>
          <a:ln w="76200" cap="flat" cmpd="sng">
            <a:solidFill>
              <a:schemeClr val="accent2"/>
            </a:solidFill>
            <a:prstDash val="solid"/>
            <a:round/>
            <a:headEnd type="none" w="sm" len="sm"/>
            <a:tailEnd type="none" w="sm" len="sm"/>
          </a:ln>
        </p:spPr>
      </p:cxnSp>
      <p:sp>
        <p:nvSpPr>
          <p:cNvPr id="127" name="Google Shape;127;p19"/>
          <p:cNvSpPr txBox="1"/>
          <p:nvPr/>
        </p:nvSpPr>
        <p:spPr>
          <a:xfrm>
            <a:off x="2208063" y="4315750"/>
            <a:ext cx="3163500" cy="6003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400"/>
              </a:spcBef>
              <a:spcAft>
                <a:spcPts val="0"/>
              </a:spcAft>
              <a:buClr>
                <a:srgbClr val="000000"/>
              </a:buClr>
              <a:buSzPts val="2700"/>
              <a:buFont typeface="Arial"/>
              <a:buNone/>
            </a:pPr>
            <a:r>
              <a:rPr lang="en-GB" sz="2700" b="0" i="0" u="none" strike="noStrike" cap="none">
                <a:solidFill>
                  <a:schemeClr val="dk1"/>
                </a:solidFill>
                <a:latin typeface="Lucida Sans"/>
                <a:ea typeface="Lucida Sans"/>
                <a:cs typeface="Lucida Sans"/>
                <a:sym typeface="Lucida Sans"/>
              </a:rPr>
              <a:t>Winter Uniform</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0"/>
          <p:cNvSpPr txBox="1">
            <a:spLocks noGrp="1"/>
          </p:cNvSpPr>
          <p:nvPr>
            <p:ph type="body" idx="1"/>
          </p:nvPr>
        </p:nvSpPr>
        <p:spPr>
          <a:xfrm>
            <a:off x="532500" y="2085275"/>
            <a:ext cx="8079000" cy="2826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None/>
            </a:pPr>
            <a:endParaRPr/>
          </a:p>
          <a:p>
            <a:pPr marL="457200" lvl="0" indent="-306324" algn="l" rtl="0">
              <a:spcBef>
                <a:spcPts val="400"/>
              </a:spcBef>
              <a:spcAft>
                <a:spcPts val="0"/>
              </a:spcAft>
              <a:buSzPts val="1224"/>
              <a:buChar char="●"/>
            </a:pPr>
            <a:r>
              <a:rPr lang="en-GB"/>
              <a:t>Children take part in a weekly P.E. lesson. For now, we will be exploring how to negotiate spaces successfully and moving in different ways. </a:t>
            </a:r>
            <a:endParaRPr/>
          </a:p>
          <a:p>
            <a:pPr marL="457200" lvl="0" indent="0" algn="l" rtl="0">
              <a:spcBef>
                <a:spcPts val="400"/>
              </a:spcBef>
              <a:spcAft>
                <a:spcPts val="0"/>
              </a:spcAft>
              <a:buNone/>
            </a:pPr>
            <a:endParaRPr/>
          </a:p>
          <a:p>
            <a:pPr marL="457200" lvl="0" indent="-306324" algn="l" rtl="0">
              <a:lnSpc>
                <a:spcPct val="100000"/>
              </a:lnSpc>
              <a:spcBef>
                <a:spcPts val="0"/>
              </a:spcBef>
              <a:spcAft>
                <a:spcPts val="0"/>
              </a:spcAft>
              <a:buSzPts val="1224"/>
              <a:buChar char="●"/>
            </a:pPr>
            <a:r>
              <a:rPr lang="en-GB"/>
              <a:t>We are starting our PE sessions this Friday. Children should come to school in their PE kit every Friday. </a:t>
            </a:r>
            <a:endParaRPr/>
          </a:p>
          <a:p>
            <a:pPr marL="457200" lvl="0" indent="0" algn="l" rtl="0">
              <a:lnSpc>
                <a:spcPct val="100000"/>
              </a:lnSpc>
              <a:spcBef>
                <a:spcPts val="0"/>
              </a:spcBef>
              <a:spcAft>
                <a:spcPts val="0"/>
              </a:spcAft>
              <a:buNone/>
            </a:pPr>
            <a:endParaRPr/>
          </a:p>
          <a:p>
            <a:pPr marL="457200" lvl="0" indent="-306324" algn="l" rtl="0">
              <a:lnSpc>
                <a:spcPct val="100000"/>
              </a:lnSpc>
              <a:spcBef>
                <a:spcPts val="0"/>
              </a:spcBef>
              <a:spcAft>
                <a:spcPts val="0"/>
              </a:spcAft>
              <a:buSzPts val="1224"/>
              <a:buChar char="●"/>
            </a:pPr>
            <a:r>
              <a:rPr lang="en-GB"/>
              <a:t>No PE bags please.</a:t>
            </a:r>
            <a:endParaRPr/>
          </a:p>
        </p:txBody>
      </p:sp>
      <p:sp>
        <p:nvSpPr>
          <p:cNvPr id="133" name="Google Shape;133;p20"/>
          <p:cNvSpPr txBox="1">
            <a:spLocks noGrp="1"/>
          </p:cNvSpPr>
          <p:nvPr>
            <p:ph type="title"/>
          </p:nvPr>
        </p:nvSpPr>
        <p:spPr>
          <a:xfrm>
            <a:off x="457200" y="551321"/>
            <a:ext cx="8229600" cy="7704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P.E.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1"/>
          <p:cNvSpPr txBox="1">
            <a:spLocks noGrp="1"/>
          </p:cNvSpPr>
          <p:nvPr>
            <p:ph type="title"/>
          </p:nvPr>
        </p:nvSpPr>
        <p:spPr>
          <a:xfrm>
            <a:off x="457200" y="274638"/>
            <a:ext cx="8229600" cy="11430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PE uniform</a:t>
            </a:r>
            <a:endParaRPr/>
          </a:p>
        </p:txBody>
      </p:sp>
      <p:pic>
        <p:nvPicPr>
          <p:cNvPr id="140" name="Google Shape;140;p21"/>
          <p:cNvPicPr preferRelativeResize="0"/>
          <p:nvPr/>
        </p:nvPicPr>
        <p:blipFill>
          <a:blip r:embed="rId3">
            <a:alphaModFix/>
          </a:blip>
          <a:stretch>
            <a:fillRect/>
          </a:stretch>
        </p:blipFill>
        <p:spPr>
          <a:xfrm>
            <a:off x="609527" y="1481327"/>
            <a:ext cx="7924949" cy="5109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22"/>
          <p:cNvSpPr txBox="1"/>
          <p:nvPr/>
        </p:nvSpPr>
        <p:spPr>
          <a:xfrm>
            <a:off x="273609" y="276125"/>
            <a:ext cx="8596800" cy="1320900"/>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rgbClr val="000000"/>
              </a:buClr>
              <a:buSzPts val="3600"/>
              <a:buFont typeface="Arial"/>
              <a:buNone/>
            </a:pPr>
            <a:r>
              <a:rPr lang="en-GB" sz="3600" b="1" i="0" u="none" strike="noStrike" cap="none">
                <a:solidFill>
                  <a:schemeClr val="dk1"/>
                </a:solidFill>
                <a:latin typeface="Trebuchet MS"/>
                <a:ea typeface="Trebuchet MS"/>
                <a:cs typeface="Trebuchet MS"/>
                <a:sym typeface="Trebuchet MS"/>
              </a:rPr>
              <a:t>The four Zones of Regulation</a:t>
            </a:r>
            <a:endParaRPr sz="3600" b="1" i="0" u="none" strike="noStrike" cap="none">
              <a:solidFill>
                <a:schemeClr val="dk1"/>
              </a:solidFill>
              <a:latin typeface="Trebuchet MS"/>
              <a:ea typeface="Trebuchet MS"/>
              <a:cs typeface="Trebuchet MS"/>
              <a:sym typeface="Trebuchet MS"/>
            </a:endParaRPr>
          </a:p>
        </p:txBody>
      </p:sp>
      <p:pic>
        <p:nvPicPr>
          <p:cNvPr id="147" name="Google Shape;147;p22"/>
          <p:cNvPicPr preferRelativeResize="0">
            <a:picLocks noGrp="1"/>
          </p:cNvPicPr>
          <p:nvPr>
            <p:ph type="body" idx="1"/>
          </p:nvPr>
        </p:nvPicPr>
        <p:blipFill rotWithShape="1">
          <a:blip r:embed="rId3">
            <a:alphaModFix/>
          </a:blip>
          <a:srcRect/>
          <a:stretch/>
        </p:blipFill>
        <p:spPr>
          <a:xfrm>
            <a:off x="501898" y="1214338"/>
            <a:ext cx="8140800" cy="45957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3" name="Google Shape;153;p23"/>
          <p:cNvPicPr preferRelativeResize="0"/>
          <p:nvPr/>
        </p:nvPicPr>
        <p:blipFill rotWithShape="1">
          <a:blip r:embed="rId3">
            <a:alphaModFix/>
          </a:blip>
          <a:srcRect/>
          <a:stretch/>
        </p:blipFill>
        <p:spPr>
          <a:xfrm>
            <a:off x="2467171" y="2783540"/>
            <a:ext cx="3729506" cy="1066950"/>
          </a:xfrm>
          <a:prstGeom prst="rect">
            <a:avLst/>
          </a:prstGeom>
          <a:noFill/>
          <a:ln>
            <a:noFill/>
          </a:ln>
        </p:spPr>
      </p:pic>
      <p:sp>
        <p:nvSpPr>
          <p:cNvPr id="154" name="Google Shape;154;p23"/>
          <p:cNvSpPr/>
          <p:nvPr/>
        </p:nvSpPr>
        <p:spPr>
          <a:xfrm>
            <a:off x="4840050" y="4183125"/>
            <a:ext cx="3035700" cy="2569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C00000"/>
                </a:solidFill>
                <a:latin typeface="Trebuchet MS"/>
                <a:ea typeface="Trebuchet MS"/>
                <a:cs typeface="Trebuchet MS"/>
                <a:sym typeface="Trebuchet MS"/>
              </a:rPr>
              <a:t>Red Zone </a:t>
            </a:r>
            <a:r>
              <a:rPr lang="en-GB" sz="1600" b="0" i="0" u="none" strike="noStrike" cap="none">
                <a:solidFill>
                  <a:srgbClr val="000000"/>
                </a:solidFill>
                <a:latin typeface="Trebuchet MS"/>
                <a:ea typeface="Trebuchet MS"/>
                <a:cs typeface="Trebuchet MS"/>
                <a:sym typeface="Trebuchet MS"/>
              </a:rPr>
              <a:t>is used to describe extremely heightened states of alertness and intense emotions.  A person may be elated or experiencing </a:t>
            </a:r>
            <a:r>
              <a:rPr lang="en-GB" sz="1600" b="1" i="0" u="none" strike="noStrike" cap="none">
                <a:solidFill>
                  <a:srgbClr val="C00000"/>
                </a:solidFill>
                <a:latin typeface="Trebuchet MS"/>
                <a:ea typeface="Trebuchet MS"/>
                <a:cs typeface="Trebuchet MS"/>
                <a:sym typeface="Trebuchet MS"/>
              </a:rPr>
              <a:t>anger, rage, devastation, or terror when in the Red Zone. </a:t>
            </a:r>
            <a:endParaRPr sz="1600" b="0" i="0" u="none" strike="noStrike" cap="none">
              <a:solidFill>
                <a:srgbClr val="000000"/>
              </a:solidFill>
              <a:latin typeface="Arial"/>
              <a:ea typeface="Arial"/>
              <a:cs typeface="Arial"/>
              <a:sym typeface="Arial"/>
            </a:endParaRPr>
          </a:p>
        </p:txBody>
      </p:sp>
      <p:sp>
        <p:nvSpPr>
          <p:cNvPr id="155" name="Google Shape;155;p23"/>
          <p:cNvSpPr/>
          <p:nvPr/>
        </p:nvSpPr>
        <p:spPr>
          <a:xfrm>
            <a:off x="4381650" y="249500"/>
            <a:ext cx="3729600" cy="27867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3F3F3F"/>
                </a:solidFill>
                <a:latin typeface="Trebuchet MS"/>
                <a:ea typeface="Trebuchet MS"/>
                <a:cs typeface="Trebuchet MS"/>
                <a:sym typeface="Trebuchet MS"/>
              </a:rPr>
              <a:t>The </a:t>
            </a:r>
            <a:r>
              <a:rPr lang="en-GB" sz="1600" b="1" i="0" u="none" strike="noStrike" cap="none">
                <a:solidFill>
                  <a:srgbClr val="3F3F3F"/>
                </a:solidFill>
                <a:highlight>
                  <a:srgbClr val="FFFF00"/>
                </a:highlight>
                <a:latin typeface="Trebuchet MS"/>
                <a:ea typeface="Trebuchet MS"/>
                <a:cs typeface="Trebuchet MS"/>
                <a:sym typeface="Trebuchet MS"/>
              </a:rPr>
              <a:t>Yellow Zone</a:t>
            </a:r>
            <a:r>
              <a:rPr lang="en-GB" sz="1600" b="0" i="0" u="none" strike="noStrike" cap="none">
                <a:solidFill>
                  <a:srgbClr val="3F3F3F"/>
                </a:solidFill>
                <a:latin typeface="Trebuchet MS"/>
                <a:ea typeface="Trebuchet MS"/>
                <a:cs typeface="Trebuchet MS"/>
                <a:sym typeface="Trebuchet MS"/>
              </a:rPr>
              <a:t> is also used to describe a heightened state of alertness and elevated emotions, however one has more control when they are in the Yellow Zone.  A person may be experiencing </a:t>
            </a:r>
            <a:r>
              <a:rPr lang="en-GB" sz="1600" b="1" i="0" u="none" strike="noStrike" cap="none">
                <a:solidFill>
                  <a:srgbClr val="73330B"/>
                </a:solidFill>
                <a:latin typeface="Trebuchet MS"/>
                <a:ea typeface="Trebuchet MS"/>
                <a:cs typeface="Trebuchet MS"/>
                <a:sym typeface="Trebuchet MS"/>
              </a:rPr>
              <a:t>stress, frustration, anxiety, excitement, silliness, the wiggles, or nervousness when in the Yellow Zone. </a:t>
            </a:r>
            <a:r>
              <a:rPr lang="en-GB" sz="1600" b="0" i="0" u="none" strike="noStrike" cap="none">
                <a:solidFill>
                  <a:srgbClr val="3F3F3F"/>
                </a:solidFill>
                <a:latin typeface="Trebuchet MS"/>
                <a:ea typeface="Trebuchet MS"/>
                <a:cs typeface="Trebuchet MS"/>
                <a:sym typeface="Trebuchet MS"/>
              </a:rPr>
              <a:t> </a:t>
            </a:r>
            <a:endParaRPr sz="1600" b="0" i="0" u="none" strike="noStrike" cap="none">
              <a:solidFill>
                <a:srgbClr val="000000"/>
              </a:solidFill>
              <a:latin typeface="Trebuchet MS"/>
              <a:ea typeface="Trebuchet MS"/>
              <a:cs typeface="Trebuchet MS"/>
              <a:sym typeface="Trebuchet MS"/>
            </a:endParaRPr>
          </a:p>
        </p:txBody>
      </p:sp>
      <p:sp>
        <p:nvSpPr>
          <p:cNvPr id="156" name="Google Shape;156;p23"/>
          <p:cNvSpPr/>
          <p:nvPr/>
        </p:nvSpPr>
        <p:spPr>
          <a:xfrm>
            <a:off x="1335150" y="4296700"/>
            <a:ext cx="3466800" cy="22161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6C643F"/>
                </a:solidFill>
                <a:latin typeface="Trebuchet MS"/>
                <a:ea typeface="Trebuchet MS"/>
                <a:cs typeface="Trebuchet MS"/>
                <a:sym typeface="Trebuchet MS"/>
              </a:rPr>
              <a:t>Green Zone </a:t>
            </a:r>
            <a:r>
              <a:rPr lang="en-GB" sz="1600" b="0" i="0" u="none" strike="noStrike" cap="none">
                <a:solidFill>
                  <a:srgbClr val="000000"/>
                </a:solidFill>
                <a:latin typeface="Trebuchet MS"/>
                <a:ea typeface="Trebuchet MS"/>
                <a:cs typeface="Trebuchet MS"/>
                <a:sym typeface="Trebuchet MS"/>
              </a:rPr>
              <a:t>is used to describe a calm state of alertness. A person may be described as </a:t>
            </a:r>
            <a:r>
              <a:rPr lang="en-GB" sz="1600" b="1" i="0" u="none" strike="noStrike" cap="none">
                <a:solidFill>
                  <a:srgbClr val="6C643F"/>
                </a:solidFill>
                <a:latin typeface="Trebuchet MS"/>
                <a:ea typeface="Trebuchet MS"/>
                <a:cs typeface="Trebuchet MS"/>
                <a:sym typeface="Trebuchet MS"/>
              </a:rPr>
              <a:t>happy, focused, content, or ready to learn</a:t>
            </a:r>
            <a:r>
              <a:rPr lang="en-GB" sz="1600" b="0" i="0" u="none" strike="noStrike" cap="none">
                <a:solidFill>
                  <a:srgbClr val="000000"/>
                </a:solidFill>
                <a:latin typeface="Trebuchet MS"/>
                <a:ea typeface="Trebuchet MS"/>
                <a:cs typeface="Trebuchet MS"/>
                <a:sym typeface="Trebuchet MS"/>
              </a:rPr>
              <a:t> when in the Green Zone.  This is the zone where optimal learning occurs. </a:t>
            </a:r>
            <a:endParaRPr sz="1600" b="0" i="0" u="none" strike="noStrike" cap="none">
              <a:solidFill>
                <a:srgbClr val="000000"/>
              </a:solidFill>
              <a:latin typeface="Arial"/>
              <a:ea typeface="Arial"/>
              <a:cs typeface="Arial"/>
              <a:sym typeface="Arial"/>
            </a:endParaRPr>
          </a:p>
        </p:txBody>
      </p:sp>
      <p:sp>
        <p:nvSpPr>
          <p:cNvPr id="157" name="Google Shape;157;p23"/>
          <p:cNvSpPr/>
          <p:nvPr/>
        </p:nvSpPr>
        <p:spPr>
          <a:xfrm>
            <a:off x="1235125" y="684350"/>
            <a:ext cx="2439900" cy="19170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rgbClr val="000000"/>
                </a:solidFill>
                <a:latin typeface="Trebuchet MS"/>
                <a:ea typeface="Trebuchet MS"/>
                <a:cs typeface="Trebuchet MS"/>
                <a:sym typeface="Trebuchet MS"/>
              </a:rPr>
              <a:t>The </a:t>
            </a:r>
            <a:r>
              <a:rPr lang="en-GB" sz="1600" b="1" i="0" u="none" strike="noStrike" cap="none">
                <a:solidFill>
                  <a:srgbClr val="0070C0"/>
                </a:solidFill>
                <a:latin typeface="Trebuchet MS"/>
                <a:ea typeface="Trebuchet MS"/>
                <a:cs typeface="Trebuchet MS"/>
                <a:sym typeface="Trebuchet MS"/>
              </a:rPr>
              <a:t>Blue Zone </a:t>
            </a:r>
            <a:r>
              <a:rPr lang="en-GB" sz="1600" b="0" i="0" u="none" strike="noStrike" cap="none">
                <a:solidFill>
                  <a:srgbClr val="000000"/>
                </a:solidFill>
                <a:latin typeface="Trebuchet MS"/>
                <a:ea typeface="Trebuchet MS"/>
                <a:cs typeface="Trebuchet MS"/>
                <a:sym typeface="Trebuchet MS"/>
              </a:rPr>
              <a:t>is used to describe low states of alertness and down feelings such as when one feels </a:t>
            </a:r>
            <a:r>
              <a:rPr lang="en-GB" sz="1600" b="1" i="0" u="none" strike="noStrike" cap="none">
                <a:solidFill>
                  <a:srgbClr val="0070C0"/>
                </a:solidFill>
                <a:latin typeface="Trebuchet MS"/>
                <a:ea typeface="Trebuchet MS"/>
                <a:cs typeface="Trebuchet MS"/>
                <a:sym typeface="Trebuchet MS"/>
              </a:rPr>
              <a:t>sad, tired, sick, or bored. </a:t>
            </a:r>
            <a:endParaRPr sz="1600" b="0" i="0" u="none" strike="noStrike" cap="none">
              <a:solidFill>
                <a:srgbClr val="000000"/>
              </a:solidFill>
              <a:latin typeface="Arial"/>
              <a:ea typeface="Arial"/>
              <a:cs typeface="Arial"/>
              <a:sym typeface="Arial"/>
            </a:endParaRPr>
          </a:p>
        </p:txBody>
      </p:sp>
      <p:pic>
        <p:nvPicPr>
          <p:cNvPr id="158" name="Google Shape;158;p23"/>
          <p:cNvPicPr preferRelativeResize="0"/>
          <p:nvPr/>
        </p:nvPicPr>
        <p:blipFill rotWithShape="1">
          <a:blip r:embed="rId4">
            <a:alphaModFix/>
          </a:blip>
          <a:srcRect/>
          <a:stretch/>
        </p:blipFill>
        <p:spPr>
          <a:xfrm>
            <a:off x="358697" y="397792"/>
            <a:ext cx="828791" cy="1228896"/>
          </a:xfrm>
          <a:prstGeom prst="rect">
            <a:avLst/>
          </a:prstGeom>
          <a:noFill/>
          <a:ln>
            <a:noFill/>
          </a:ln>
        </p:spPr>
      </p:pic>
      <p:pic>
        <p:nvPicPr>
          <p:cNvPr id="159" name="Google Shape;159;p23"/>
          <p:cNvPicPr preferRelativeResize="0"/>
          <p:nvPr/>
        </p:nvPicPr>
        <p:blipFill rotWithShape="1">
          <a:blip r:embed="rId5">
            <a:alphaModFix/>
          </a:blip>
          <a:srcRect/>
          <a:stretch/>
        </p:blipFill>
        <p:spPr>
          <a:xfrm>
            <a:off x="7913850" y="3782445"/>
            <a:ext cx="1124107" cy="1181265"/>
          </a:xfrm>
          <a:prstGeom prst="rect">
            <a:avLst/>
          </a:prstGeom>
          <a:noFill/>
          <a:ln>
            <a:noFill/>
          </a:ln>
        </p:spPr>
      </p:pic>
      <p:pic>
        <p:nvPicPr>
          <p:cNvPr id="160" name="Google Shape;160;p23"/>
          <p:cNvPicPr preferRelativeResize="0"/>
          <p:nvPr/>
        </p:nvPicPr>
        <p:blipFill rotWithShape="1">
          <a:blip r:embed="rId6">
            <a:alphaModFix/>
          </a:blip>
          <a:srcRect/>
          <a:stretch/>
        </p:blipFill>
        <p:spPr>
          <a:xfrm>
            <a:off x="7990812" y="337478"/>
            <a:ext cx="857370" cy="1066949"/>
          </a:xfrm>
          <a:prstGeom prst="rect">
            <a:avLst/>
          </a:prstGeom>
          <a:noFill/>
          <a:ln>
            <a:noFill/>
          </a:ln>
        </p:spPr>
      </p:pic>
      <p:pic>
        <p:nvPicPr>
          <p:cNvPr id="161" name="Google Shape;161;p23"/>
          <p:cNvPicPr preferRelativeResize="0"/>
          <p:nvPr/>
        </p:nvPicPr>
        <p:blipFill rotWithShape="1">
          <a:blip r:embed="rId7">
            <a:alphaModFix/>
          </a:blip>
          <a:srcRect/>
          <a:stretch/>
        </p:blipFill>
        <p:spPr>
          <a:xfrm>
            <a:off x="8056357" y="1923339"/>
            <a:ext cx="791826" cy="963637"/>
          </a:xfrm>
          <a:prstGeom prst="rect">
            <a:avLst/>
          </a:prstGeom>
          <a:noFill/>
          <a:ln>
            <a:noFill/>
          </a:ln>
        </p:spPr>
      </p:pic>
      <p:pic>
        <p:nvPicPr>
          <p:cNvPr id="162" name="Google Shape;162;p23"/>
          <p:cNvPicPr preferRelativeResize="0"/>
          <p:nvPr/>
        </p:nvPicPr>
        <p:blipFill rotWithShape="1">
          <a:blip r:embed="rId8">
            <a:alphaModFix/>
          </a:blip>
          <a:srcRect/>
          <a:stretch/>
        </p:blipFill>
        <p:spPr>
          <a:xfrm>
            <a:off x="249145" y="5437683"/>
            <a:ext cx="1047896" cy="1181265"/>
          </a:xfrm>
          <a:prstGeom prst="rect">
            <a:avLst/>
          </a:prstGeom>
          <a:noFill/>
          <a:ln>
            <a:noFill/>
          </a:ln>
        </p:spPr>
      </p:pic>
      <p:pic>
        <p:nvPicPr>
          <p:cNvPr id="163" name="Google Shape;163;p23"/>
          <p:cNvPicPr preferRelativeResize="0"/>
          <p:nvPr/>
        </p:nvPicPr>
        <p:blipFill rotWithShape="1">
          <a:blip r:embed="rId9">
            <a:alphaModFix/>
          </a:blip>
          <a:srcRect/>
          <a:stretch/>
        </p:blipFill>
        <p:spPr>
          <a:xfrm>
            <a:off x="311066" y="4183126"/>
            <a:ext cx="924054" cy="1181265"/>
          </a:xfrm>
          <a:prstGeom prst="rect">
            <a:avLst/>
          </a:prstGeom>
          <a:noFill/>
          <a:ln>
            <a:noFill/>
          </a:ln>
        </p:spPr>
      </p:pic>
      <p:pic>
        <p:nvPicPr>
          <p:cNvPr id="164" name="Google Shape;164;p23"/>
          <p:cNvPicPr preferRelativeResize="0"/>
          <p:nvPr/>
        </p:nvPicPr>
        <p:blipFill rotWithShape="1">
          <a:blip r:embed="rId10">
            <a:alphaModFix/>
          </a:blip>
          <a:srcRect/>
          <a:stretch/>
        </p:blipFill>
        <p:spPr>
          <a:xfrm>
            <a:off x="311085" y="1881218"/>
            <a:ext cx="771633" cy="1047896"/>
          </a:xfrm>
          <a:prstGeom prst="rect">
            <a:avLst/>
          </a:prstGeom>
          <a:noFill/>
          <a:ln>
            <a:noFill/>
          </a:ln>
        </p:spPr>
      </p:pic>
      <p:pic>
        <p:nvPicPr>
          <p:cNvPr id="165" name="Google Shape;165;p23"/>
          <p:cNvPicPr preferRelativeResize="0"/>
          <p:nvPr/>
        </p:nvPicPr>
        <p:blipFill rotWithShape="1">
          <a:blip r:embed="rId11">
            <a:alphaModFix/>
          </a:blip>
          <a:srcRect/>
          <a:stretch/>
        </p:blipFill>
        <p:spPr>
          <a:xfrm>
            <a:off x="7913840" y="5504361"/>
            <a:ext cx="1009791" cy="104789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24"/>
          <p:cNvSpPr txBox="1">
            <a:spLocks noGrp="1"/>
          </p:cNvSpPr>
          <p:nvPr>
            <p:ph type="body" idx="1"/>
          </p:nvPr>
        </p:nvSpPr>
        <p:spPr>
          <a:xfrm>
            <a:off x="645900" y="2590675"/>
            <a:ext cx="7852200" cy="2838600"/>
          </a:xfrm>
          <a:prstGeom prst="rect">
            <a:avLst/>
          </a:prstGeom>
          <a:noFill/>
          <a:ln>
            <a:noFill/>
          </a:ln>
        </p:spPr>
        <p:txBody>
          <a:bodyPr spcFirstLastPara="1" wrap="square" lIns="91425" tIns="45700" rIns="91425" bIns="45700" anchor="t" anchorCtr="0">
            <a:normAutofit/>
          </a:bodyPr>
          <a:lstStyle/>
          <a:p>
            <a:pPr marL="365760" lvl="0" indent="-282285" algn="l" rtl="0">
              <a:lnSpc>
                <a:spcPct val="100000"/>
              </a:lnSpc>
              <a:spcBef>
                <a:spcPts val="0"/>
              </a:spcBef>
              <a:spcAft>
                <a:spcPts val="0"/>
              </a:spcAft>
              <a:buSzPts val="1836"/>
              <a:buChar char="●"/>
            </a:pPr>
            <a:r>
              <a:rPr lang="en-GB"/>
              <a:t>Learning Ladders is an online learning journal which we use to show you your child’s progress at school.</a:t>
            </a:r>
            <a:endParaRPr/>
          </a:p>
          <a:p>
            <a:pPr marL="365760" lvl="0" indent="-282285" algn="l" rtl="0">
              <a:lnSpc>
                <a:spcPct val="100000"/>
              </a:lnSpc>
              <a:spcBef>
                <a:spcPts val="400"/>
              </a:spcBef>
              <a:spcAft>
                <a:spcPts val="0"/>
              </a:spcAft>
              <a:buSzPts val="1836"/>
              <a:buChar char="●"/>
            </a:pPr>
            <a:r>
              <a:rPr lang="en-GB"/>
              <a:t>All parents will all receive an invitation to register for Learning Ladders. </a:t>
            </a:r>
            <a:endParaRPr/>
          </a:p>
          <a:p>
            <a:pPr marL="365760" lvl="0" indent="-282285" algn="l" rtl="0">
              <a:lnSpc>
                <a:spcPct val="100000"/>
              </a:lnSpc>
              <a:spcBef>
                <a:spcPts val="400"/>
              </a:spcBef>
              <a:spcAft>
                <a:spcPts val="0"/>
              </a:spcAft>
              <a:buSzPts val="1836"/>
              <a:buChar char="●"/>
            </a:pPr>
            <a:r>
              <a:rPr lang="en-GB"/>
              <a:t>We will update ‘wow moments’</a:t>
            </a:r>
            <a:endParaRPr/>
          </a:p>
          <a:p>
            <a:pPr marL="365760" lvl="0" indent="-282285" algn="l" rtl="0">
              <a:lnSpc>
                <a:spcPct val="100000"/>
              </a:lnSpc>
              <a:spcBef>
                <a:spcPts val="400"/>
              </a:spcBef>
              <a:spcAft>
                <a:spcPts val="0"/>
              </a:spcAft>
              <a:buSzPts val="1836"/>
              <a:buChar char="●"/>
            </a:pPr>
            <a:r>
              <a:rPr lang="en-GB"/>
              <a:t>Group observations – please do not share on social media</a:t>
            </a:r>
            <a:endParaRPr/>
          </a:p>
          <a:p>
            <a:pPr marL="365760" lvl="0" indent="-282285" algn="l" rtl="0">
              <a:lnSpc>
                <a:spcPct val="100000"/>
              </a:lnSpc>
              <a:spcBef>
                <a:spcPts val="400"/>
              </a:spcBef>
              <a:spcAft>
                <a:spcPts val="0"/>
              </a:spcAft>
              <a:buSzPts val="1836"/>
              <a:buChar char="●"/>
            </a:pPr>
            <a:r>
              <a:rPr lang="en-GB"/>
              <a:t>When Learning Ladders is up and running, if you would like to, please upload pictures/videos to show teachers your child’s interests or achievements outside of school. </a:t>
            </a:r>
            <a:endParaRPr/>
          </a:p>
        </p:txBody>
      </p:sp>
      <p:sp>
        <p:nvSpPr>
          <p:cNvPr id="171" name="Google Shape;171;p24"/>
          <p:cNvSpPr txBox="1">
            <a:spLocks noGrp="1"/>
          </p:cNvSpPr>
          <p:nvPr>
            <p:ph type="title"/>
          </p:nvPr>
        </p:nvSpPr>
        <p:spPr>
          <a:xfrm>
            <a:off x="457200" y="46283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Learning Ladders</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p25"/>
          <p:cNvSpPr txBox="1">
            <a:spLocks noGrp="1"/>
          </p:cNvSpPr>
          <p:nvPr>
            <p:ph type="body" idx="1"/>
          </p:nvPr>
        </p:nvSpPr>
        <p:spPr>
          <a:xfrm>
            <a:off x="260250" y="1509850"/>
            <a:ext cx="8623500" cy="5066400"/>
          </a:xfrm>
          <a:prstGeom prst="rect">
            <a:avLst/>
          </a:prstGeom>
          <a:noFill/>
          <a:ln>
            <a:noFill/>
          </a:ln>
        </p:spPr>
        <p:txBody>
          <a:bodyPr spcFirstLastPara="1" wrap="square" lIns="91425" tIns="45700" rIns="91425" bIns="45700" anchor="t" anchorCtr="0">
            <a:normAutofit/>
          </a:bodyPr>
          <a:lstStyle/>
          <a:p>
            <a:pPr marL="365760" lvl="0" indent="-282327" algn="l" rtl="0">
              <a:lnSpc>
                <a:spcPct val="100000"/>
              </a:lnSpc>
              <a:spcBef>
                <a:spcPts val="0"/>
              </a:spcBef>
              <a:spcAft>
                <a:spcPts val="0"/>
              </a:spcAft>
              <a:buSzPts val="1836"/>
              <a:buChar char="●"/>
            </a:pPr>
            <a:r>
              <a:rPr lang="en-GB"/>
              <a:t>Children will take part in daily phonics lessons as soon as we feel they are ready. </a:t>
            </a:r>
            <a:endParaRPr/>
          </a:p>
          <a:p>
            <a:pPr marL="365760" lvl="0" indent="0" algn="l" rtl="0">
              <a:lnSpc>
                <a:spcPct val="100000"/>
              </a:lnSpc>
              <a:spcBef>
                <a:spcPts val="0"/>
              </a:spcBef>
              <a:spcAft>
                <a:spcPts val="0"/>
              </a:spcAft>
              <a:buSzPts val="1579"/>
              <a:buNone/>
            </a:pPr>
            <a:endParaRPr/>
          </a:p>
          <a:p>
            <a:pPr marL="365760" lvl="0" indent="-282327" algn="l" rtl="0">
              <a:lnSpc>
                <a:spcPct val="100000"/>
              </a:lnSpc>
              <a:spcBef>
                <a:spcPts val="400"/>
              </a:spcBef>
              <a:spcAft>
                <a:spcPts val="0"/>
              </a:spcAft>
              <a:buSzPts val="1836"/>
              <a:buChar char="●"/>
            </a:pPr>
            <a:r>
              <a:rPr lang="en-GB"/>
              <a:t>Initially your  child will have a reading book with no words or words that you need to read with/to them. Once your child has a good knowledge of initial sounds and is beginning to blend simple words, a phonetically plausible book will be sent home as well as a “read with me” book.</a:t>
            </a:r>
            <a:endParaRPr/>
          </a:p>
          <a:p>
            <a:pPr marL="365760" lvl="0" indent="-165699" algn="l" rtl="0">
              <a:lnSpc>
                <a:spcPct val="100000"/>
              </a:lnSpc>
              <a:spcBef>
                <a:spcPts val="400"/>
              </a:spcBef>
              <a:spcAft>
                <a:spcPts val="0"/>
              </a:spcAft>
              <a:buSzPts val="1836"/>
              <a:buNone/>
            </a:pPr>
            <a:endParaRPr/>
          </a:p>
          <a:p>
            <a:pPr marL="365760" lvl="0" indent="-282327" algn="l" rtl="0">
              <a:lnSpc>
                <a:spcPct val="100000"/>
              </a:lnSpc>
              <a:spcBef>
                <a:spcPts val="400"/>
              </a:spcBef>
              <a:spcAft>
                <a:spcPts val="0"/>
              </a:spcAft>
              <a:buSzPts val="1836"/>
              <a:buChar char="●"/>
            </a:pPr>
            <a:r>
              <a:rPr lang="en-GB"/>
              <a:t>We will provide a reading diary to record which books your child reads during the year. Please write comments when you have heard your child read.</a:t>
            </a:r>
            <a:endParaRPr/>
          </a:p>
          <a:p>
            <a:pPr marL="109728" lvl="0" indent="0" algn="l" rtl="0">
              <a:lnSpc>
                <a:spcPct val="100000"/>
              </a:lnSpc>
              <a:spcBef>
                <a:spcPts val="400"/>
              </a:spcBef>
              <a:spcAft>
                <a:spcPts val="0"/>
              </a:spcAft>
              <a:buSzPts val="1836"/>
              <a:buNone/>
            </a:pPr>
            <a:endParaRPr/>
          </a:p>
          <a:p>
            <a:pPr marL="365760" lvl="0" indent="-282327" algn="l" rtl="0">
              <a:lnSpc>
                <a:spcPct val="100000"/>
              </a:lnSpc>
              <a:spcBef>
                <a:spcPts val="400"/>
              </a:spcBef>
              <a:spcAft>
                <a:spcPts val="0"/>
              </a:spcAft>
              <a:buSzPts val="1836"/>
              <a:buChar char="●"/>
            </a:pPr>
            <a:r>
              <a:rPr lang="en-GB"/>
              <a:t>Reading books will be changed weekly. It is very important that you send your child with their reading book </a:t>
            </a:r>
            <a:r>
              <a:rPr lang="en-GB" b="1" i="1"/>
              <a:t>everyday.</a:t>
            </a:r>
            <a:br>
              <a:rPr lang="en-GB" b="1" i="1"/>
            </a:br>
            <a:endParaRPr/>
          </a:p>
          <a:p>
            <a:pPr marL="365760" lvl="0" indent="-282327" algn="l" rtl="0">
              <a:lnSpc>
                <a:spcPct val="100000"/>
              </a:lnSpc>
              <a:spcBef>
                <a:spcPts val="400"/>
              </a:spcBef>
              <a:spcAft>
                <a:spcPts val="0"/>
              </a:spcAft>
              <a:buSzPts val="1836"/>
              <a:buChar char="●"/>
            </a:pPr>
            <a:r>
              <a:rPr lang="en-GB"/>
              <a:t>Phonics workshop – We will be holding a phonics workshop this term.</a:t>
            </a:r>
            <a:endParaRPr/>
          </a:p>
        </p:txBody>
      </p:sp>
      <p:sp>
        <p:nvSpPr>
          <p:cNvPr id="177" name="Google Shape;177;p25"/>
          <p:cNvSpPr txBox="1">
            <a:spLocks noGrp="1"/>
          </p:cNvSpPr>
          <p:nvPr>
            <p:ph type="title"/>
          </p:nvPr>
        </p:nvSpPr>
        <p:spPr>
          <a:xfrm>
            <a:off x="457200" y="85388"/>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Phonics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26"/>
          <p:cNvSpPr txBox="1">
            <a:spLocks noGrp="1"/>
          </p:cNvSpPr>
          <p:nvPr>
            <p:ph type="body" idx="1"/>
          </p:nvPr>
        </p:nvSpPr>
        <p:spPr>
          <a:xfrm>
            <a:off x="909000" y="2316925"/>
            <a:ext cx="7326000" cy="2173500"/>
          </a:xfrm>
          <a:prstGeom prst="rect">
            <a:avLst/>
          </a:prstGeom>
          <a:noFill/>
          <a:ln>
            <a:noFill/>
          </a:ln>
        </p:spPr>
        <p:txBody>
          <a:bodyPr spcFirstLastPara="1" wrap="square" lIns="91425" tIns="45700" rIns="91425" bIns="45700" anchor="t" anchorCtr="0">
            <a:normAutofit lnSpcReduction="10000"/>
          </a:bodyPr>
          <a:lstStyle/>
          <a:p>
            <a:pPr marL="365760" lvl="0" indent="-256032" algn="l" rtl="0">
              <a:lnSpc>
                <a:spcPct val="100000"/>
              </a:lnSpc>
              <a:spcBef>
                <a:spcPts val="0"/>
              </a:spcBef>
              <a:spcAft>
                <a:spcPts val="0"/>
              </a:spcAft>
              <a:buSzPts val="1836"/>
              <a:buChar char="●"/>
            </a:pPr>
            <a:r>
              <a:rPr lang="en-GB"/>
              <a:t>Your child will receive a termly report.</a:t>
            </a:r>
            <a:endParaRPr/>
          </a:p>
          <a:p>
            <a:pPr marL="365760" lvl="0" indent="-139446" algn="l" rtl="0">
              <a:lnSpc>
                <a:spcPct val="100000"/>
              </a:lnSpc>
              <a:spcBef>
                <a:spcPts val="400"/>
              </a:spcBef>
              <a:spcAft>
                <a:spcPts val="0"/>
              </a:spcAft>
              <a:buSzPts val="1836"/>
              <a:buNone/>
            </a:pPr>
            <a:endParaRPr/>
          </a:p>
          <a:p>
            <a:pPr marL="365760" lvl="0" indent="-256032" algn="l" rtl="0">
              <a:lnSpc>
                <a:spcPct val="100000"/>
              </a:lnSpc>
              <a:spcBef>
                <a:spcPts val="400"/>
              </a:spcBef>
              <a:spcAft>
                <a:spcPts val="0"/>
              </a:spcAft>
              <a:buSzPts val="1836"/>
              <a:buChar char="●"/>
            </a:pPr>
            <a:r>
              <a:rPr lang="en-GB"/>
              <a:t>There are Parents evenings in both the Autumn and Spring Terms. Timings will be confirmed at a later date.</a:t>
            </a:r>
            <a:br>
              <a:rPr lang="en-GB"/>
            </a:br>
            <a:endParaRPr/>
          </a:p>
          <a:p>
            <a:pPr marL="365760" lvl="0" indent="-256032" algn="l" rtl="0">
              <a:lnSpc>
                <a:spcPct val="100000"/>
              </a:lnSpc>
              <a:spcBef>
                <a:spcPts val="400"/>
              </a:spcBef>
              <a:spcAft>
                <a:spcPts val="0"/>
              </a:spcAft>
              <a:buSzPts val="1836"/>
              <a:buChar char="●"/>
            </a:pPr>
            <a:r>
              <a:rPr lang="en-GB"/>
              <a:t>Early Years Newsletter.</a:t>
            </a:r>
            <a:endParaRPr/>
          </a:p>
          <a:p>
            <a:pPr marL="0" lvl="0" indent="0" algn="l" rtl="0">
              <a:lnSpc>
                <a:spcPct val="100000"/>
              </a:lnSpc>
              <a:spcBef>
                <a:spcPts val="400"/>
              </a:spcBef>
              <a:spcAft>
                <a:spcPts val="0"/>
              </a:spcAft>
              <a:buSzPts val="1224"/>
              <a:buNone/>
            </a:pPr>
            <a:endParaRPr/>
          </a:p>
        </p:txBody>
      </p:sp>
      <p:sp>
        <p:nvSpPr>
          <p:cNvPr id="183" name="Google Shape;183;p26"/>
          <p:cNvSpPr txBox="1">
            <a:spLocks noGrp="1"/>
          </p:cNvSpPr>
          <p:nvPr>
            <p:ph type="title"/>
          </p:nvPr>
        </p:nvSpPr>
        <p:spPr>
          <a:xfrm>
            <a:off x="457200" y="587613"/>
            <a:ext cx="8229600" cy="11430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2"/>
              </a:buClr>
              <a:buSzPts val="4100"/>
              <a:buFont typeface="Lucida Sans"/>
              <a:buNone/>
            </a:pPr>
            <a:r>
              <a:rPr lang="en-GB"/>
              <a:t>Reports and Parents Evenings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7"/>
        <p:cNvGrpSpPr/>
        <p:nvPr/>
      </p:nvGrpSpPr>
      <p:grpSpPr>
        <a:xfrm>
          <a:off x="0" y="0"/>
          <a:ext cx="0" cy="0"/>
          <a:chOff x="0" y="0"/>
          <a:chExt cx="0" cy="0"/>
        </a:xfrm>
      </p:grpSpPr>
      <p:sp>
        <p:nvSpPr>
          <p:cNvPr id="188" name="Google Shape;188;p27"/>
          <p:cNvSpPr txBox="1">
            <a:spLocks noGrp="1"/>
          </p:cNvSpPr>
          <p:nvPr>
            <p:ph type="title"/>
          </p:nvPr>
        </p:nvSpPr>
        <p:spPr>
          <a:xfrm>
            <a:off x="457200" y="545031"/>
            <a:ext cx="8229600" cy="1143000"/>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2"/>
              </a:buClr>
              <a:buSzPts val="4100"/>
              <a:buFont typeface="Lucida Sans"/>
              <a:buNone/>
            </a:pPr>
            <a:r>
              <a:rPr lang="en-GB">
                <a:solidFill>
                  <a:srgbClr val="EA4E87"/>
                </a:solidFill>
              </a:rPr>
              <a:t>Please remember…</a:t>
            </a:r>
            <a:endParaRPr>
              <a:solidFill>
                <a:srgbClr val="EA4E87"/>
              </a:solidFill>
            </a:endParaRPr>
          </a:p>
        </p:txBody>
      </p:sp>
      <p:pic>
        <p:nvPicPr>
          <p:cNvPr id="189" name="Google Shape;189;p27"/>
          <p:cNvPicPr preferRelativeResize="0"/>
          <p:nvPr/>
        </p:nvPicPr>
        <p:blipFill rotWithShape="1">
          <a:blip r:embed="rId3">
            <a:alphaModFix/>
          </a:blip>
          <a:srcRect/>
          <a:stretch/>
        </p:blipFill>
        <p:spPr>
          <a:xfrm rot="-1403635">
            <a:off x="5395147" y="2723957"/>
            <a:ext cx="1944216" cy="982561"/>
          </a:xfrm>
          <a:prstGeom prst="rect">
            <a:avLst/>
          </a:prstGeom>
          <a:noFill/>
          <a:ln>
            <a:noFill/>
          </a:ln>
        </p:spPr>
      </p:pic>
      <p:pic>
        <p:nvPicPr>
          <p:cNvPr id="190" name="Google Shape;190;p27"/>
          <p:cNvPicPr preferRelativeResize="0"/>
          <p:nvPr/>
        </p:nvPicPr>
        <p:blipFill rotWithShape="1">
          <a:blip r:embed="rId4">
            <a:alphaModFix/>
          </a:blip>
          <a:srcRect/>
          <a:stretch/>
        </p:blipFill>
        <p:spPr>
          <a:xfrm rot="-1425141">
            <a:off x="5030166" y="646275"/>
            <a:ext cx="1826071" cy="940495"/>
          </a:xfrm>
          <a:prstGeom prst="rect">
            <a:avLst/>
          </a:prstGeom>
          <a:noFill/>
          <a:ln>
            <a:noFill/>
          </a:ln>
        </p:spPr>
      </p:pic>
      <p:pic>
        <p:nvPicPr>
          <p:cNvPr id="191" name="Google Shape;191;p27"/>
          <p:cNvPicPr preferRelativeResize="0"/>
          <p:nvPr/>
        </p:nvPicPr>
        <p:blipFill rotWithShape="1">
          <a:blip r:embed="rId5">
            <a:alphaModFix/>
          </a:blip>
          <a:srcRect/>
          <a:stretch/>
        </p:blipFill>
        <p:spPr>
          <a:xfrm rot="-648167">
            <a:off x="6384010" y="3274665"/>
            <a:ext cx="2010494" cy="594297"/>
          </a:xfrm>
          <a:prstGeom prst="rect">
            <a:avLst/>
          </a:prstGeom>
          <a:noFill/>
          <a:ln>
            <a:noFill/>
          </a:ln>
        </p:spPr>
      </p:pic>
      <p:pic>
        <p:nvPicPr>
          <p:cNvPr id="192" name="Google Shape;192;p27"/>
          <p:cNvPicPr preferRelativeResize="0"/>
          <p:nvPr/>
        </p:nvPicPr>
        <p:blipFill rotWithShape="1">
          <a:blip r:embed="rId6">
            <a:alphaModFix/>
          </a:blip>
          <a:srcRect/>
          <a:stretch/>
        </p:blipFill>
        <p:spPr>
          <a:xfrm rot="1487154">
            <a:off x="6258329" y="5132178"/>
            <a:ext cx="2093074" cy="1064176"/>
          </a:xfrm>
          <a:prstGeom prst="rect">
            <a:avLst/>
          </a:prstGeom>
          <a:noFill/>
          <a:ln>
            <a:noFill/>
          </a:ln>
        </p:spPr>
      </p:pic>
      <p:pic>
        <p:nvPicPr>
          <p:cNvPr id="193" name="Google Shape;193;p27"/>
          <p:cNvPicPr preferRelativeResize="0"/>
          <p:nvPr/>
        </p:nvPicPr>
        <p:blipFill rotWithShape="1">
          <a:blip r:embed="rId7">
            <a:alphaModFix/>
          </a:blip>
          <a:srcRect/>
          <a:stretch/>
        </p:blipFill>
        <p:spPr>
          <a:xfrm rot="1076477">
            <a:off x="6667556" y="997806"/>
            <a:ext cx="2120162" cy="933594"/>
          </a:xfrm>
          <a:prstGeom prst="rect">
            <a:avLst/>
          </a:prstGeom>
          <a:noFill/>
          <a:ln>
            <a:noFill/>
          </a:ln>
        </p:spPr>
      </p:pic>
      <p:pic>
        <p:nvPicPr>
          <p:cNvPr id="194" name="Google Shape;194;p27"/>
          <p:cNvPicPr preferRelativeResize="0"/>
          <p:nvPr/>
        </p:nvPicPr>
        <p:blipFill rotWithShape="1">
          <a:blip r:embed="rId8">
            <a:alphaModFix/>
          </a:blip>
          <a:srcRect/>
          <a:stretch/>
        </p:blipFill>
        <p:spPr>
          <a:xfrm rot="-1147554">
            <a:off x="4919041" y="4318604"/>
            <a:ext cx="1782917" cy="926767"/>
          </a:xfrm>
          <a:prstGeom prst="rect">
            <a:avLst/>
          </a:prstGeom>
          <a:noFill/>
          <a:ln>
            <a:noFill/>
          </a:ln>
        </p:spPr>
      </p:pic>
      <p:pic>
        <p:nvPicPr>
          <p:cNvPr id="195" name="Google Shape;195;p27" title="images.png"/>
          <p:cNvPicPr preferRelativeResize="0"/>
          <p:nvPr/>
        </p:nvPicPr>
        <p:blipFill>
          <a:blip r:embed="rId9">
            <a:alphaModFix/>
          </a:blip>
          <a:stretch>
            <a:fillRect/>
          </a:stretch>
        </p:blipFill>
        <p:spPr>
          <a:xfrm>
            <a:off x="457200" y="1581250"/>
            <a:ext cx="3902050" cy="4303175"/>
          </a:xfrm>
          <a:prstGeom prst="rect">
            <a:avLst/>
          </a:prstGeom>
          <a:noFill/>
          <a:ln w="9525" cap="flat" cmpd="sng">
            <a:solidFill>
              <a:srgbClr val="FF3EA7"/>
            </a:solidFill>
            <a:prstDash val="solid"/>
            <a:round/>
            <a:headEnd type="none" w="sm" len="sm"/>
            <a:tailEnd type="none" w="sm" len="sm"/>
          </a:ln>
        </p:spPr>
      </p:pic>
      <p:pic>
        <p:nvPicPr>
          <p:cNvPr id="196" name="Google Shape;196;p27"/>
          <p:cNvPicPr preferRelativeResize="0"/>
          <p:nvPr/>
        </p:nvPicPr>
        <p:blipFill rotWithShape="1">
          <a:blip r:embed="rId10">
            <a:alphaModFix/>
          </a:blip>
          <a:srcRect/>
          <a:stretch/>
        </p:blipFill>
        <p:spPr>
          <a:xfrm rot="697120">
            <a:off x="5350601" y="1598062"/>
            <a:ext cx="2593873" cy="965025"/>
          </a:xfrm>
          <a:prstGeom prst="rect">
            <a:avLst/>
          </a:prstGeom>
          <a:noFill/>
          <a:ln>
            <a:noFill/>
          </a:ln>
        </p:spPr>
      </p:pic>
      <p:pic>
        <p:nvPicPr>
          <p:cNvPr id="197" name="Google Shape;197;p27"/>
          <p:cNvPicPr preferRelativeResize="0"/>
          <p:nvPr/>
        </p:nvPicPr>
        <p:blipFill rotWithShape="1">
          <a:blip r:embed="rId11">
            <a:alphaModFix/>
          </a:blip>
          <a:srcRect/>
          <a:stretch/>
        </p:blipFill>
        <p:spPr>
          <a:xfrm rot="517704">
            <a:off x="6572146" y="4054461"/>
            <a:ext cx="2310955" cy="1005646"/>
          </a:xfrm>
          <a:prstGeom prst="rect">
            <a:avLst/>
          </a:prstGeom>
          <a:noFill/>
          <a:ln>
            <a:noFill/>
          </a:ln>
        </p:spPr>
      </p:pic>
    </p:spTree>
  </p:cSld>
  <p:clrMapOvr>
    <a:masterClrMapping/>
  </p:clrMapOvr>
</p:sld>
</file>

<file path=ppt/theme/theme1.xml><?xml version="1.0" encoding="utf-8"?>
<a:theme xmlns:a="http://schemas.openxmlformats.org/drawingml/2006/main"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1129</Words>
  <Application>Microsoft Office PowerPoint</Application>
  <PresentationFormat>On-screen Show (4:3)</PresentationFormat>
  <Paragraphs>94</Paragraphs>
  <Slides>14</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Lucida Sans</vt:lpstr>
      <vt:lpstr>Noto Sans Symbols</vt:lpstr>
      <vt:lpstr>Century Gothic</vt:lpstr>
      <vt:lpstr>Proxima Nova</vt:lpstr>
      <vt:lpstr>Trebuchet MS</vt:lpstr>
      <vt:lpstr>Alfa Slab One</vt:lpstr>
      <vt:lpstr>Gameday</vt:lpstr>
      <vt:lpstr>PowerPoint Presentation</vt:lpstr>
      <vt:lpstr>PowerPoint Presentation</vt:lpstr>
      <vt:lpstr>Contact details</vt:lpstr>
      <vt:lpstr>Drop off/Pick up</vt:lpstr>
      <vt:lpstr>General messages</vt:lpstr>
      <vt:lpstr>Uniform</vt:lpstr>
      <vt:lpstr>P.E.</vt:lpstr>
      <vt:lpstr>PE uniform</vt:lpstr>
      <vt:lpstr>PowerPoint Presentation</vt:lpstr>
      <vt:lpstr>PowerPoint Presentation</vt:lpstr>
      <vt:lpstr>Learning Ladders</vt:lpstr>
      <vt:lpstr>Phonics</vt:lpstr>
      <vt:lpstr>Reports and Parents Evenings</vt:lpstr>
      <vt:lpstr>Please remember…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Darren Gates</dc:creator>
  <cp:lastModifiedBy>Darren Gates</cp:lastModifiedBy>
  <cp:revision>2</cp:revision>
  <dcterms:modified xsi:type="dcterms:W3CDTF">2025-12-20T12:55:19Z</dcterms:modified>
</cp:coreProperties>
</file>