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8" r:id="rId4"/>
  </p:sldMasterIdLst>
  <p:sldIdLst>
    <p:sldId id="257" r:id="rId5"/>
    <p:sldId id="258" r:id="rId6"/>
    <p:sldId id="260" r:id="rId7"/>
    <p:sldId id="262" r:id="rId8"/>
    <p:sldId id="263" r:id="rId9"/>
    <p:sldId id="264" r:id="rId10"/>
    <p:sldId id="265" r:id="rId11"/>
    <p:sldId id="292" r:id="rId12"/>
    <p:sldId id="266" r:id="rId13"/>
    <p:sldId id="267" r:id="rId14"/>
    <p:sldId id="268" r:id="rId15"/>
    <p:sldId id="275" r:id="rId16"/>
    <p:sldId id="273" r:id="rId17"/>
    <p:sldId id="274" r:id="rId18"/>
    <p:sldId id="276" r:id="rId19"/>
    <p:sldId id="277" r:id="rId20"/>
    <p:sldId id="293" r:id="rId21"/>
    <p:sldId id="278" r:id="rId22"/>
    <p:sldId id="279" r:id="rId23"/>
    <p:sldId id="280" r:id="rId24"/>
    <p:sldId id="281" r:id="rId25"/>
    <p:sldId id="282" r:id="rId26"/>
    <p:sldId id="283" r:id="rId27"/>
    <p:sldId id="285" r:id="rId28"/>
    <p:sldId id="288"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07" autoAdjust="0"/>
    <p:restoredTop sz="94660"/>
  </p:normalViewPr>
  <p:slideViewPr>
    <p:cSldViewPr snapToGrid="0">
      <p:cViewPr varScale="1">
        <p:scale>
          <a:sx n="86" d="100"/>
          <a:sy n="86" d="100"/>
        </p:scale>
        <p:origin x="60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34C733AD-AF7A-4F4D-9893-5280BB0FCD62}" type="datetimeFigureOut">
              <a:rPr lang="en-GB" smtClean="0"/>
              <a:pPr/>
              <a:t>17/09/2022</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EED45328-2C94-41AE-B79C-8747DF0A6D9F}" type="slidenum">
              <a:rPr lang="en-GB" smtClean="0"/>
              <a:pPr/>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733455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C733AD-AF7A-4F4D-9893-5280BB0FCD62}" type="datetimeFigureOut">
              <a:rPr lang="en-GB" smtClean="0"/>
              <a:pPr/>
              <a:t>17/09/2022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D45328-2C94-41AE-B79C-8747DF0A6D9F}" type="slidenum">
              <a:rPr lang="en-GB" smtClean="0"/>
              <a:pPr/>
              <a:t>‹#›</a:t>
            </a:fld>
            <a:endParaRPr lang="en-GB"/>
          </a:p>
        </p:txBody>
      </p:sp>
    </p:spTree>
    <p:extLst>
      <p:ext uri="{BB962C8B-B14F-4D97-AF65-F5344CB8AC3E}">
        <p14:creationId xmlns:p14="http://schemas.microsoft.com/office/powerpoint/2010/main" val="16245367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C733AD-AF7A-4F4D-9893-5280BB0FCD62}" type="datetimeFigureOut">
              <a:rPr lang="en-GB" smtClean="0"/>
              <a:pPr/>
              <a:t>17/09/2022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D45328-2C94-41AE-B79C-8747DF0A6D9F}" type="slidenum">
              <a:rPr lang="en-GB" smtClean="0"/>
              <a:pPr/>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59897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4C733AD-AF7A-4F4D-9893-5280BB0FCD62}" type="datetimeFigureOut">
              <a:rPr lang="en-GB" smtClean="0"/>
              <a:pPr/>
              <a:t>17/09/2022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D45328-2C94-41AE-B79C-8747DF0A6D9F}" type="slidenum">
              <a:rPr lang="en-GB" smtClean="0"/>
              <a:pPr/>
              <a:t>‹#›</a:t>
            </a:fld>
            <a:endParaRPr lang="en-GB"/>
          </a:p>
        </p:txBody>
      </p:sp>
    </p:spTree>
    <p:extLst>
      <p:ext uri="{BB962C8B-B14F-4D97-AF65-F5344CB8AC3E}">
        <p14:creationId xmlns:p14="http://schemas.microsoft.com/office/powerpoint/2010/main" val="2450189166"/>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4C733AD-AF7A-4F4D-9893-5280BB0FCD62}" type="datetimeFigureOut">
              <a:rPr lang="en-GB" smtClean="0"/>
              <a:pPr/>
              <a:t>17/09/2022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ED45328-2C94-41AE-B79C-8747DF0A6D9F}" type="slidenum">
              <a:rPr lang="en-GB" smtClean="0"/>
              <a:pPr/>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22413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4C733AD-AF7A-4F4D-9893-5280BB0FCD62}" type="datetimeFigureOut">
              <a:rPr lang="en-GB" smtClean="0"/>
              <a:pPr/>
              <a:t>17/09/2022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ED45328-2C94-41AE-B79C-8747DF0A6D9F}" type="slidenum">
              <a:rPr lang="en-GB" smtClean="0"/>
              <a:pPr/>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16848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C733AD-AF7A-4F4D-9893-5280BB0FCD62}" type="datetimeFigureOut">
              <a:rPr lang="en-GB" smtClean="0"/>
              <a:pPr/>
              <a:t>17/09/2022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ED45328-2C94-41AE-B79C-8747DF0A6D9F}" type="slidenum">
              <a:rPr lang="en-GB" smtClean="0"/>
              <a:pPr/>
              <a:t>‹#›</a:t>
            </a:fld>
            <a:endParaRPr lang="en-GB"/>
          </a:p>
        </p:txBody>
      </p:sp>
    </p:spTree>
    <p:extLst>
      <p:ext uri="{BB962C8B-B14F-4D97-AF65-F5344CB8AC3E}">
        <p14:creationId xmlns:p14="http://schemas.microsoft.com/office/powerpoint/2010/main" val="38331801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4C733AD-AF7A-4F4D-9893-5280BB0FCD62}" type="datetimeFigureOut">
              <a:rPr lang="en-GB" smtClean="0"/>
              <a:pPr/>
              <a:t>17/09/2022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D45328-2C94-41AE-B79C-8747DF0A6D9F}" type="slidenum">
              <a:rPr lang="en-GB" smtClean="0"/>
              <a:pPr/>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08770916"/>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4C733AD-AF7A-4F4D-9893-5280BB0FCD62}" type="datetimeFigureOut">
              <a:rPr lang="en-GB" smtClean="0"/>
              <a:pPr/>
              <a:t>17/09/2022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D45328-2C94-41AE-B79C-8747DF0A6D9F}" type="slidenum">
              <a:rPr lang="en-GB" smtClean="0"/>
              <a:pPr/>
              <a:t>‹#›</a:t>
            </a:fld>
            <a:endParaRPr lang="en-GB"/>
          </a:p>
        </p:txBody>
      </p:sp>
    </p:spTree>
    <p:extLst>
      <p:ext uri="{BB962C8B-B14F-4D97-AF65-F5344CB8AC3E}">
        <p14:creationId xmlns:p14="http://schemas.microsoft.com/office/powerpoint/2010/main" val="25084131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34C733AD-AF7A-4F4D-9893-5280BB0FCD62}" type="datetimeFigureOut">
              <a:rPr lang="en-GB" smtClean="0"/>
              <a:pPr/>
              <a:t>17/09/2022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ED45328-2C94-41AE-B79C-8747DF0A6D9F}" type="slidenum">
              <a:rPr lang="en-GB" smtClean="0"/>
              <a:pPr/>
              <a:t>‹#›</a:t>
            </a:fld>
            <a:endParaRPr lang="en-GB"/>
          </a:p>
        </p:txBody>
      </p:sp>
    </p:spTree>
    <p:extLst>
      <p:ext uri="{BB962C8B-B14F-4D97-AF65-F5344CB8AC3E}">
        <p14:creationId xmlns:p14="http://schemas.microsoft.com/office/powerpoint/2010/main" val="29264393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C733AD-AF7A-4F4D-9893-5280BB0FCD62}" type="datetimeFigureOut">
              <a:rPr lang="en-GB" smtClean="0"/>
              <a:pPr/>
              <a:t>17/09/2022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D45328-2C94-41AE-B79C-8747DF0A6D9F}" type="slidenum">
              <a:rPr lang="en-GB" smtClean="0"/>
              <a:pPr/>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864087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C733AD-AF7A-4F4D-9893-5280BB0FCD62}" type="datetimeFigureOut">
              <a:rPr lang="en-GB" smtClean="0"/>
              <a:pPr/>
              <a:t>17/09/2022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D45328-2C94-41AE-B79C-8747DF0A6D9F}" type="slidenum">
              <a:rPr lang="en-GB" smtClean="0"/>
              <a:pPr/>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430063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C733AD-AF7A-4F4D-9893-5280BB0FCD62}" type="datetimeFigureOut">
              <a:rPr lang="en-GB" smtClean="0"/>
              <a:pPr/>
              <a:t>17/09/2022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D45328-2C94-41AE-B79C-8747DF0A6D9F}" type="slidenum">
              <a:rPr lang="en-GB" smtClean="0"/>
              <a:pPr/>
              <a:t>‹#›</a:t>
            </a:fld>
            <a:endParaRPr lang="en-GB"/>
          </a:p>
        </p:txBody>
      </p:sp>
    </p:spTree>
    <p:extLst>
      <p:ext uri="{BB962C8B-B14F-4D97-AF65-F5344CB8AC3E}">
        <p14:creationId xmlns:p14="http://schemas.microsoft.com/office/powerpoint/2010/main" val="744106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C733AD-AF7A-4F4D-9893-5280BB0FCD62}" type="datetimeFigureOut">
              <a:rPr lang="en-GB" smtClean="0"/>
              <a:pPr/>
              <a:t>17/09/2022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D45328-2C94-41AE-B79C-8747DF0A6D9F}" type="slidenum">
              <a:rPr lang="en-GB" smtClean="0"/>
              <a:pPr/>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02005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4C733AD-AF7A-4F4D-9893-5280BB0FCD62}" type="datetimeFigureOut">
              <a:rPr lang="en-GB" smtClean="0"/>
              <a:pPr/>
              <a:t>17/09/2022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D45328-2C94-41AE-B79C-8747DF0A6D9F}" type="slidenum">
              <a:rPr lang="en-GB" smtClean="0"/>
              <a:pPr/>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434282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C733AD-AF7A-4F4D-9893-5280BB0FCD62}" type="datetimeFigureOut">
              <a:rPr lang="en-GB" smtClean="0"/>
              <a:pPr/>
              <a:t>17/09/2022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D45328-2C94-41AE-B79C-8747DF0A6D9F}" type="slidenum">
              <a:rPr lang="en-GB" smtClean="0"/>
              <a:pPr/>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329723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4C733AD-AF7A-4F4D-9893-5280BB0FCD62}" type="datetimeFigureOut">
              <a:rPr lang="en-GB" smtClean="0"/>
              <a:pPr/>
              <a:t>17/09/2022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ED45328-2C94-41AE-B79C-8747DF0A6D9F}" type="slidenum">
              <a:rPr lang="en-GB" smtClean="0"/>
              <a:pPr/>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694773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4C733AD-AF7A-4F4D-9893-5280BB0FCD62}" type="datetimeFigureOut">
              <a:rPr lang="en-GB" smtClean="0"/>
              <a:pPr/>
              <a:t>17/09/2022</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EED45328-2C94-41AE-B79C-8747DF0A6D9F}" type="slidenum">
              <a:rPr lang="en-GB" smtClean="0"/>
              <a:pPr/>
              <a:t>‹#›</a:t>
            </a:fld>
            <a:endParaRPr lang="en-GB"/>
          </a:p>
        </p:txBody>
      </p:sp>
    </p:spTree>
    <p:extLst>
      <p:ext uri="{BB962C8B-B14F-4D97-AF65-F5344CB8AC3E}">
        <p14:creationId xmlns:p14="http://schemas.microsoft.com/office/powerpoint/2010/main" val="3994922218"/>
      </p:ext>
    </p:extLst>
  </p:cSld>
  <p:clrMap bg1="lt1" tx1="dk1" bg2="lt2" tx2="dk2" accent1="accent1" accent2="accent2" accent3="accent3" accent4="accent4" accent5="accent5" accent6="accent6" hlink="hlink" folHlink="folHlink"/>
  <p:sldLayoutIdLst>
    <p:sldLayoutId id="2147483779" r:id="rId1"/>
    <p:sldLayoutId id="2147483780" r:id="rId2"/>
    <p:sldLayoutId id="2147483781" r:id="rId3"/>
    <p:sldLayoutId id="2147483782" r:id="rId4"/>
    <p:sldLayoutId id="2147483783" r:id="rId5"/>
    <p:sldLayoutId id="2147483784" r:id="rId6"/>
    <p:sldLayoutId id="2147483785" r:id="rId7"/>
    <p:sldLayoutId id="2147483786" r:id="rId8"/>
    <p:sldLayoutId id="2147483787" r:id="rId9"/>
    <p:sldLayoutId id="2147483788" r:id="rId10"/>
    <p:sldLayoutId id="2147483789" r:id="rId11"/>
    <p:sldLayoutId id="2147483790" r:id="rId12"/>
    <p:sldLayoutId id="2147483791" r:id="rId13"/>
    <p:sldLayoutId id="2147483792" r:id="rId14"/>
    <p:sldLayoutId id="2147483793" r:id="rId15"/>
    <p:sldLayoutId id="2147483794" r:id="rId16"/>
    <p:sldLayoutId id="214748379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video" Target="https://www.youtube.com/embed/UCI2mu7URBc"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861786" y="1332834"/>
            <a:ext cx="7678560" cy="4041043"/>
          </a:xfrm>
          <a:prstGeom prst="rect">
            <a:avLst/>
          </a:prstGeom>
        </p:spPr>
        <p:txBody>
          <a:bodyPr wrap="square" lIns="91440" tIns="45720" rIns="91440" bIns="45720" anchor="t">
            <a:spAutoFit/>
          </a:bodyPr>
          <a:lstStyle/>
          <a:p>
            <a:pPr algn="ctr">
              <a:lnSpc>
                <a:spcPct val="107000"/>
              </a:lnSpc>
              <a:spcAft>
                <a:spcPts val="800"/>
              </a:spcAft>
            </a:pPr>
            <a:r>
              <a:rPr lang="en-GB" sz="8000" b="1" dirty="0">
                <a:solidFill>
                  <a:srgbClr val="FF0000"/>
                </a:solidFill>
                <a:latin typeface="Century Gothic"/>
                <a:ea typeface="Berlin Sans FB" panose="020E0602020502020306" pitchFamily="34" charset="0"/>
                <a:cs typeface="Berlin Sans FB" panose="020E0602020502020306" pitchFamily="34" charset="0"/>
              </a:rPr>
              <a:t>Phonics</a:t>
            </a:r>
          </a:p>
          <a:p>
            <a:pPr algn="ctr">
              <a:lnSpc>
                <a:spcPct val="107000"/>
              </a:lnSpc>
              <a:spcAft>
                <a:spcPts val="800"/>
              </a:spcAft>
            </a:pPr>
            <a:r>
              <a:rPr lang="en-GB" sz="8000" b="1" dirty="0">
                <a:solidFill>
                  <a:srgbClr val="FF0000"/>
                </a:solidFill>
                <a:effectLst/>
                <a:latin typeface="Century Gothic"/>
                <a:ea typeface="Calibri" panose="020F0502020204030204" pitchFamily="34" charset="0"/>
              </a:rPr>
              <a:t>guide for</a:t>
            </a:r>
            <a:r>
              <a:rPr lang="en-GB" sz="8000" b="1" dirty="0">
                <a:solidFill>
                  <a:srgbClr val="FF0000"/>
                </a:solidFill>
                <a:latin typeface="Century Gothic"/>
                <a:ea typeface="Calibri" panose="020F0502020204030204" pitchFamily="34" charset="0"/>
              </a:rPr>
              <a:t> </a:t>
            </a:r>
            <a:r>
              <a:rPr lang="en-GB" sz="8000" b="1" dirty="0">
                <a:solidFill>
                  <a:srgbClr val="FF0000"/>
                </a:solidFill>
                <a:effectLst/>
                <a:latin typeface="Century Gothic"/>
                <a:ea typeface="Calibri" panose="020F0502020204030204" pitchFamily="34" charset="0"/>
              </a:rPr>
              <a:t>paren</a:t>
            </a:r>
            <a:r>
              <a:rPr lang="en-GB" sz="8000" b="1" dirty="0">
                <a:solidFill>
                  <a:srgbClr val="FF0000"/>
                </a:solidFill>
                <a:latin typeface="Century Gothic"/>
                <a:ea typeface="Calibri" panose="020F0502020204030204" pitchFamily="34" charset="0"/>
              </a:rPr>
              <a:t>ts </a:t>
            </a:r>
            <a:endParaRPr lang="en-GB" sz="7200" b="1" dirty="0">
              <a:solidFill>
                <a:srgbClr val="FF0000"/>
              </a:solidFill>
              <a:effectLst/>
              <a:latin typeface="Century Gothic"/>
              <a:ea typeface="Calibri" panose="020F0502020204030204" pitchFamily="34" charset="0"/>
            </a:endParaRPr>
          </a:p>
        </p:txBody>
      </p:sp>
      <p:pic>
        <p:nvPicPr>
          <p:cNvPr id="2" name="Picture 1">
            <a:extLst>
              <a:ext uri="{FF2B5EF4-FFF2-40B4-BE49-F238E27FC236}">
                <a16:creationId xmlns:a16="http://schemas.microsoft.com/office/drawing/2014/main" id="{9902B761-1724-4775-8A82-B6AF20BBFD91}"/>
              </a:ext>
            </a:extLst>
          </p:cNvPr>
          <p:cNvPicPr>
            <a:picLocks noChangeAspect="1"/>
          </p:cNvPicPr>
          <p:nvPr/>
        </p:nvPicPr>
        <p:blipFill>
          <a:blip r:embed="rId2"/>
          <a:stretch>
            <a:fillRect/>
          </a:stretch>
        </p:blipFill>
        <p:spPr>
          <a:xfrm>
            <a:off x="1193192" y="1232293"/>
            <a:ext cx="3517844" cy="3785870"/>
          </a:xfrm>
          <a:prstGeom prst="rect">
            <a:avLst/>
          </a:prstGeom>
        </p:spPr>
      </p:pic>
    </p:spTree>
    <p:extLst>
      <p:ext uri="{BB962C8B-B14F-4D97-AF65-F5344CB8AC3E}">
        <p14:creationId xmlns:p14="http://schemas.microsoft.com/office/powerpoint/2010/main" val="32796500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57300" y="876300"/>
            <a:ext cx="9124950" cy="5066580"/>
          </a:xfrm>
          <a:prstGeom prst="rect">
            <a:avLst/>
          </a:prstGeom>
        </p:spPr>
        <p:txBody>
          <a:bodyPr wrap="square" lIns="91440" tIns="45720" rIns="91440" bIns="45720" anchor="t">
            <a:spAutoFit/>
          </a:bodyPr>
          <a:lstStyle/>
          <a:p>
            <a:pPr marL="2893695">
              <a:lnSpc>
                <a:spcPct val="107000"/>
              </a:lnSpc>
              <a:spcAft>
                <a:spcPts val="1570"/>
              </a:spcAft>
            </a:pPr>
            <a:r>
              <a:rPr lang="en-GB" sz="3200" b="1" u="sng" dirty="0">
                <a:solidFill>
                  <a:srgbClr val="FF0000"/>
                </a:solidFill>
                <a:latin typeface="Century Gothic"/>
                <a:ea typeface="Berlin Sans FB" panose="020E0602020502020306" pitchFamily="34" charset="0"/>
                <a:cs typeface="Berlin Sans FB" panose="020E0602020502020306" pitchFamily="34" charset="0"/>
              </a:rPr>
              <a:t>What is phonics?</a:t>
            </a:r>
            <a:endParaRPr lang="en-GB" sz="3200" b="1" u="sng" dirty="0">
              <a:solidFill>
                <a:srgbClr val="FF0000"/>
              </a:solidFill>
              <a:effectLst/>
              <a:latin typeface="Century Gothic"/>
              <a:ea typeface="Calibri" panose="020F0502020204030204" pitchFamily="34" charset="0"/>
            </a:endParaRPr>
          </a:p>
          <a:p>
            <a:pPr marL="342900" indent="-342900" fontAlgn="base">
              <a:lnSpc>
                <a:spcPct val="106000"/>
              </a:lnSpc>
              <a:spcAft>
                <a:spcPts val="4840"/>
              </a:spcAft>
              <a:buClr>
                <a:srgbClr val="000000"/>
              </a:buClr>
              <a:buSzPts val="2400"/>
              <a:buFont typeface="Arial" panose="020B0604020202020204" pitchFamily="34" charset="0"/>
              <a:buChar char="•"/>
            </a:pPr>
            <a:r>
              <a:rPr lang="en-GB" sz="3200" dirty="0">
                <a:solidFill>
                  <a:srgbClr val="000000"/>
                </a:solidFill>
                <a:uFill>
                  <a:solidFill>
                    <a:srgbClr val="000000"/>
                  </a:solidFill>
                </a:uFill>
                <a:latin typeface="Century Gothic"/>
                <a:ea typeface="Arial" panose="020B0604020202020204" pitchFamily="34" charset="0"/>
                <a:cs typeface="Arial"/>
              </a:rPr>
              <a:t>Phonics is a way of teaching children how to read quickly and skilfully. </a:t>
            </a:r>
            <a:endParaRPr lang="en-GB" sz="32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marL="342900" lvl="0" indent="-342900" fontAlgn="base">
              <a:lnSpc>
                <a:spcPct val="106000"/>
              </a:lnSpc>
              <a:spcAft>
                <a:spcPts val="4840"/>
              </a:spcAft>
              <a:buClr>
                <a:srgbClr val="000000"/>
              </a:buClr>
              <a:buSzPts val="2400"/>
              <a:buFont typeface="Arial" panose="020B0604020202020204" pitchFamily="34" charset="0"/>
              <a:buChar char="•"/>
            </a:pPr>
            <a:r>
              <a:rPr lang="en-GB" sz="3200" dirty="0">
                <a:solidFill>
                  <a:srgbClr val="000000"/>
                </a:solidFill>
                <a:uFill>
                  <a:solidFill>
                    <a:srgbClr val="000000"/>
                  </a:solidFill>
                </a:uFill>
                <a:latin typeface="Century Gothic"/>
                <a:ea typeface="Arial" panose="020B0604020202020204" pitchFamily="34" charset="0"/>
                <a:cs typeface="Arial"/>
              </a:rPr>
              <a:t>Children are taught to read by breaking down words into separate sounds or ‘phonemes’. They are then taught how to blend these sounds together to read the whole word.</a:t>
            </a:r>
            <a:endParaRPr lang="en-GB" sz="3200" u="none" strike="noStrike" dirty="0">
              <a:solidFill>
                <a:srgbClr val="000000"/>
              </a:solidFill>
              <a:effectLst/>
              <a:uFill>
                <a:solidFill>
                  <a:srgbClr val="000000"/>
                </a:solidFill>
              </a:uFill>
              <a:latin typeface="Century Gothic"/>
              <a:ea typeface="Arial" panose="020B0604020202020204" pitchFamily="34" charset="0"/>
              <a:cs typeface="Arial"/>
            </a:endParaRPr>
          </a:p>
        </p:txBody>
      </p:sp>
    </p:spTree>
    <p:extLst>
      <p:ext uri="{BB962C8B-B14F-4D97-AF65-F5344CB8AC3E}">
        <p14:creationId xmlns:p14="http://schemas.microsoft.com/office/powerpoint/2010/main" val="841766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0965" y="5447704"/>
            <a:ext cx="10355249" cy="852221"/>
          </a:xfrm>
          <a:prstGeom prst="rect">
            <a:avLst/>
          </a:prstGeom>
        </p:spPr>
        <p:txBody>
          <a:bodyPr wrap="square" lIns="91440" tIns="45720" rIns="91440" bIns="45720" anchor="t">
            <a:spAutoFit/>
          </a:bodyPr>
          <a:lstStyle/>
          <a:p>
            <a:pPr marR="757555">
              <a:lnSpc>
                <a:spcPct val="107000"/>
              </a:lnSpc>
              <a:spcAft>
                <a:spcPts val="14560"/>
              </a:spcAft>
            </a:pPr>
            <a:r>
              <a:rPr lang="en-GB" sz="2400" dirty="0">
                <a:solidFill>
                  <a:srgbClr val="000000"/>
                </a:solidFill>
                <a:latin typeface="Century Gothic"/>
                <a:ea typeface="Berlin Sans FB" panose="020E0602020502020306" pitchFamily="34" charset="0"/>
                <a:cs typeface="Berlin Sans FB" panose="020E0602020502020306" pitchFamily="34" charset="0"/>
              </a:rPr>
              <a:t>Although there are 26 letters in the English alphabet, there are more than 40 speech sounds.</a:t>
            </a:r>
            <a:endParaRPr lang="en-GB" sz="2400">
              <a:solidFill>
                <a:srgbClr val="000000"/>
              </a:solidFill>
              <a:effectLst/>
              <a:latin typeface="Century Gothic"/>
              <a:ea typeface="Calibri" panose="020F0502020204030204" pitchFamily="34" charset="0"/>
            </a:endParaRPr>
          </a:p>
        </p:txBody>
      </p:sp>
      <p:pic>
        <p:nvPicPr>
          <p:cNvPr id="4" name="Online Media 3" title="Phonics: How to pronounce pure sounds | Oxford Owl">
            <a:hlinkClick r:id="" action="ppaction://media"/>
            <a:extLst>
              <a:ext uri="{FF2B5EF4-FFF2-40B4-BE49-F238E27FC236}">
                <a16:creationId xmlns:a16="http://schemas.microsoft.com/office/drawing/2014/main" id="{8551D389-22AC-4975-991D-7683FA56DD3E}"/>
              </a:ext>
            </a:extLst>
          </p:cNvPr>
          <p:cNvPicPr>
            <a:picLocks noRot="1" noChangeAspect="1"/>
          </p:cNvPicPr>
          <p:nvPr>
            <a:videoFile r:link="rId1"/>
          </p:nvPr>
        </p:nvPicPr>
        <p:blipFill>
          <a:blip r:embed="rId3"/>
          <a:stretch>
            <a:fillRect/>
          </a:stretch>
        </p:blipFill>
        <p:spPr>
          <a:xfrm>
            <a:off x="1657165" y="652098"/>
            <a:ext cx="8525522" cy="4795606"/>
          </a:xfrm>
          <a:prstGeom prst="rect">
            <a:avLst/>
          </a:prstGeom>
        </p:spPr>
      </p:pic>
    </p:spTree>
    <p:extLst>
      <p:ext uri="{BB962C8B-B14F-4D97-AF65-F5344CB8AC3E}">
        <p14:creationId xmlns:p14="http://schemas.microsoft.com/office/powerpoint/2010/main" val="34251063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65490" y="1436388"/>
            <a:ext cx="10671431" cy="5421612"/>
          </a:xfrm>
          <a:prstGeom prst="rect">
            <a:avLst/>
          </a:prstGeom>
        </p:spPr>
        <p:txBody>
          <a:bodyPr wrap="square" lIns="91440" tIns="45720" rIns="91440" bIns="45720" anchor="t">
            <a:spAutoFit/>
          </a:bodyPr>
          <a:lstStyle/>
          <a:p>
            <a:pPr marL="342900" marR="408305" indent="-342900">
              <a:lnSpc>
                <a:spcPct val="110000"/>
              </a:lnSpc>
              <a:spcAft>
                <a:spcPts val="15"/>
              </a:spcAft>
              <a:buClr>
                <a:srgbClr val="000000"/>
              </a:buClr>
              <a:buSzPts val="3600"/>
              <a:buFont typeface="Arial" panose="020B0604020202020204" pitchFamily="34" charset="0"/>
              <a:buChar char="•"/>
            </a:pP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Phoneme – The smallest unit of sound in a word.</a:t>
            </a:r>
            <a:endParaRPr lang="en-GB" sz="32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marL="342900" marR="408305" indent="-342900" fontAlgn="base">
              <a:lnSpc>
                <a:spcPct val="109000"/>
              </a:lnSpc>
              <a:buClr>
                <a:srgbClr val="000000"/>
              </a:buClr>
              <a:buSzPts val="3600"/>
              <a:buFont typeface="Arial" panose="020B0604020202020204" pitchFamily="34" charset="0"/>
              <a:buChar char="•"/>
            </a:pP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Grapheme – What we write to represent a sound/ phoneme – for some phonemes, this could be more than one letter. </a:t>
            </a:r>
            <a:r>
              <a:rPr lang="en-GB" sz="3200" dirty="0">
                <a:solidFill>
                  <a:srgbClr val="000000"/>
                </a:solidFill>
                <a:uFill>
                  <a:solidFill>
                    <a:srgbClr val="000000"/>
                  </a:solidFill>
                </a:uFill>
                <a:latin typeface="Century Gothic"/>
                <a:ea typeface="Arial" panose="020B0604020202020204" pitchFamily="34" charset="0"/>
                <a:cs typeface="Arial"/>
              </a:rPr>
              <a:t>e.g.  </a:t>
            </a:r>
            <a:r>
              <a:rPr lang="en-GB" sz="3200" u="sng" dirty="0">
                <a:solidFill>
                  <a:srgbClr val="000000"/>
                </a:solidFill>
                <a:uFill>
                  <a:solidFill>
                    <a:srgbClr val="000000"/>
                  </a:solidFill>
                </a:uFill>
                <a:latin typeface="Century Gothic"/>
                <a:ea typeface="Arial" panose="020B0604020202020204" pitchFamily="34" charset="0"/>
                <a:cs typeface="Arial"/>
              </a:rPr>
              <a:t>ai</a:t>
            </a:r>
            <a:r>
              <a:rPr lang="en-GB" sz="3200" dirty="0">
                <a:solidFill>
                  <a:srgbClr val="000000"/>
                </a:solidFill>
                <a:uFill>
                  <a:solidFill>
                    <a:srgbClr val="000000"/>
                  </a:solidFill>
                </a:uFill>
                <a:latin typeface="Century Gothic"/>
                <a:ea typeface="Arial" panose="020B0604020202020204" pitchFamily="34" charset="0"/>
                <a:cs typeface="Arial"/>
              </a:rPr>
              <a:t>   </a:t>
            </a:r>
            <a:r>
              <a:rPr lang="en-GB" sz="3200" u="sng" dirty="0" err="1">
                <a:solidFill>
                  <a:srgbClr val="000000"/>
                </a:solidFill>
                <a:uFill>
                  <a:solidFill>
                    <a:srgbClr val="000000"/>
                  </a:solidFill>
                </a:uFill>
                <a:latin typeface="Century Gothic"/>
                <a:ea typeface="Arial" panose="020B0604020202020204" pitchFamily="34" charset="0"/>
                <a:cs typeface="Arial"/>
              </a:rPr>
              <a:t>igh</a:t>
            </a:r>
            <a:endParaRPr lang="en-GB" sz="3200" u="sng" dirty="0">
              <a:solidFill>
                <a:srgbClr val="000000"/>
              </a:solidFill>
              <a:uFill>
                <a:solidFill>
                  <a:srgbClr val="000000"/>
                </a:solidFill>
              </a:uFill>
              <a:latin typeface="Century Gothic"/>
              <a:ea typeface="Arial" panose="020B0604020202020204" pitchFamily="34" charset="0"/>
              <a:cs typeface="Arial"/>
            </a:endParaRPr>
          </a:p>
          <a:p>
            <a:pPr marL="342900" marR="408305" indent="-342900">
              <a:lnSpc>
                <a:spcPct val="109000"/>
              </a:lnSpc>
              <a:buClr>
                <a:srgbClr val="000000"/>
              </a:buClr>
              <a:buSzPts val="3600"/>
              <a:buFont typeface="Arial" panose="020B0604020202020204" pitchFamily="34" charset="0"/>
              <a:buChar char="•"/>
            </a:pPr>
            <a:r>
              <a:rPr lang="en-GB" sz="3200" dirty="0">
                <a:solidFill>
                  <a:srgbClr val="000000"/>
                </a:solidFill>
                <a:uFill>
                  <a:solidFill>
                    <a:srgbClr val="000000"/>
                  </a:solidFill>
                </a:uFill>
                <a:latin typeface="Century Gothic"/>
                <a:ea typeface="Arial" panose="020B0604020202020204" pitchFamily="34" charset="0"/>
                <a:cs typeface="Arial"/>
              </a:rPr>
              <a:t>Digraph- 2 letters making one size.</a:t>
            </a:r>
          </a:p>
          <a:p>
            <a:pPr marL="342900" marR="408305" indent="-342900">
              <a:lnSpc>
                <a:spcPct val="109000"/>
              </a:lnSpc>
              <a:buClr>
                <a:srgbClr val="000000"/>
              </a:buClr>
              <a:buSzPts val="3600"/>
              <a:buFont typeface="Arial" panose="020B0604020202020204" pitchFamily="34" charset="0"/>
              <a:buChar char="•"/>
            </a:pPr>
            <a:r>
              <a:rPr lang="en-GB" sz="3200" dirty="0">
                <a:solidFill>
                  <a:srgbClr val="000000"/>
                </a:solidFill>
                <a:uFill>
                  <a:solidFill>
                    <a:srgbClr val="000000"/>
                  </a:solidFill>
                </a:uFill>
                <a:latin typeface="Century Gothic"/>
                <a:ea typeface="Arial" panose="020B0604020202020204" pitchFamily="34" charset="0"/>
                <a:cs typeface="Arial"/>
              </a:rPr>
              <a:t>Trigraph- 3 letters making one sound.</a:t>
            </a:r>
          </a:p>
          <a:p>
            <a:pPr marL="342900" marR="408305" indent="-342900">
              <a:lnSpc>
                <a:spcPct val="109000"/>
              </a:lnSpc>
              <a:buClr>
                <a:srgbClr val="000000"/>
              </a:buClr>
              <a:buSzPts val="3600"/>
              <a:buFont typeface="Arial" panose="020B0604020202020204" pitchFamily="34" charset="0"/>
              <a:buChar char="•"/>
            </a:pPr>
            <a:r>
              <a:rPr lang="en-GB" sz="3200" dirty="0">
                <a:solidFill>
                  <a:srgbClr val="000000"/>
                </a:solidFill>
                <a:uFill>
                  <a:solidFill>
                    <a:srgbClr val="000000"/>
                  </a:solidFill>
                </a:uFill>
                <a:latin typeface="Century Gothic"/>
                <a:ea typeface="Arial" panose="020B0604020202020204" pitchFamily="34" charset="0"/>
                <a:cs typeface="Arial"/>
              </a:rPr>
              <a:t>Split digraph- 2 separated letters making one sound  </a:t>
            </a:r>
          </a:p>
          <a:p>
            <a:pPr marL="342900" marR="408305" indent="-342900">
              <a:lnSpc>
                <a:spcPct val="109000"/>
              </a:lnSpc>
              <a:buClr>
                <a:srgbClr val="000000"/>
              </a:buClr>
              <a:buSzPts val="3600"/>
              <a:buFont typeface="Arial" panose="020B0604020202020204" pitchFamily="34" charset="0"/>
              <a:buChar char="•"/>
            </a:pPr>
            <a:r>
              <a:rPr lang="en-GB" sz="3200" dirty="0">
                <a:solidFill>
                  <a:srgbClr val="000000"/>
                </a:solidFill>
                <a:uFill>
                  <a:solidFill>
                    <a:srgbClr val="000000"/>
                  </a:solidFill>
                </a:uFill>
                <a:latin typeface="Century Gothic"/>
                <a:ea typeface="Arial" panose="020B0604020202020204" pitchFamily="34" charset="0"/>
                <a:cs typeface="Arial"/>
              </a:rPr>
              <a:t>CVC- consonant, vowel, consonant </a:t>
            </a:r>
          </a:p>
          <a:p>
            <a:pPr marL="342900" marR="408305" indent="-342900">
              <a:lnSpc>
                <a:spcPct val="109000"/>
              </a:lnSpc>
              <a:buClr>
                <a:srgbClr val="000000"/>
              </a:buClr>
              <a:buSzPts val="3600"/>
              <a:buFont typeface="Arial" panose="020B0604020202020204" pitchFamily="34" charset="0"/>
              <a:buChar char="•"/>
            </a:pPr>
            <a:endParaRPr lang="en-GB" sz="3200" dirty="0">
              <a:solidFill>
                <a:srgbClr val="000000"/>
              </a:solidFill>
              <a:uFill>
                <a:solidFill>
                  <a:srgbClr val="000000"/>
                </a:solidFill>
              </a:uFill>
              <a:latin typeface="Century Gothic"/>
              <a:ea typeface="Arial" panose="020B0604020202020204" pitchFamily="34" charset="0"/>
              <a:cs typeface="Arial"/>
            </a:endParaRPr>
          </a:p>
        </p:txBody>
      </p:sp>
      <p:sp>
        <p:nvSpPr>
          <p:cNvPr id="3" name="TextBox 2">
            <a:extLst>
              <a:ext uri="{FF2B5EF4-FFF2-40B4-BE49-F238E27FC236}">
                <a16:creationId xmlns:a16="http://schemas.microsoft.com/office/drawing/2014/main" id="{37EE6B3C-A996-4D88-9FC3-2E841C7505B3}"/>
              </a:ext>
            </a:extLst>
          </p:cNvPr>
          <p:cNvSpPr txBox="1"/>
          <p:nvPr/>
        </p:nvSpPr>
        <p:spPr>
          <a:xfrm>
            <a:off x="1012054" y="727969"/>
            <a:ext cx="5832629" cy="584775"/>
          </a:xfrm>
          <a:prstGeom prst="rect">
            <a:avLst/>
          </a:prstGeom>
          <a:noFill/>
        </p:spPr>
        <p:txBody>
          <a:bodyPr wrap="square" rtlCol="0">
            <a:spAutoFit/>
          </a:bodyPr>
          <a:lstStyle/>
          <a:p>
            <a:r>
              <a:rPr lang="en-US" sz="3200" b="1" u="sng" dirty="0">
                <a:solidFill>
                  <a:srgbClr val="00B050"/>
                </a:solidFill>
                <a:latin typeface="Century Gothic" panose="020B0502020202020204" pitchFamily="34" charset="0"/>
              </a:rPr>
              <a:t>Definitions</a:t>
            </a:r>
            <a:endParaRPr lang="en-GB" sz="3200" b="1" u="sng" dirty="0">
              <a:solidFill>
                <a:srgbClr val="00B050"/>
              </a:solidFill>
              <a:latin typeface="Century Gothic" panose="020B0502020202020204" pitchFamily="34" charset="0"/>
            </a:endParaRPr>
          </a:p>
        </p:txBody>
      </p:sp>
    </p:spTree>
    <p:extLst>
      <p:ext uri="{BB962C8B-B14F-4D97-AF65-F5344CB8AC3E}">
        <p14:creationId xmlns:p14="http://schemas.microsoft.com/office/powerpoint/2010/main" val="39273004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706332" y="849100"/>
            <a:ext cx="4051751" cy="698140"/>
          </a:xfrm>
          <a:prstGeom prst="rect">
            <a:avLst/>
          </a:prstGeom>
        </p:spPr>
        <p:txBody>
          <a:bodyPr wrap="none" lIns="91440" tIns="45720" rIns="91440" bIns="45720" anchor="t">
            <a:spAutoFit/>
          </a:bodyPr>
          <a:lstStyle/>
          <a:p>
            <a:pPr marL="1064895" marR="821690" indent="-6350" algn="ctr">
              <a:lnSpc>
                <a:spcPct val="107000"/>
              </a:lnSpc>
              <a:spcAft>
                <a:spcPts val="0"/>
              </a:spcAft>
            </a:pPr>
            <a:r>
              <a:rPr lang="en-GB" sz="4000" b="1" kern="0" dirty="0">
                <a:solidFill>
                  <a:srgbClr val="00B050"/>
                </a:solidFill>
                <a:latin typeface="Century Gothic"/>
                <a:ea typeface="Berlin Sans FB" panose="020E0602020502020306" pitchFamily="34" charset="0"/>
                <a:cs typeface="Berlin Sans FB" panose="020E0602020502020306" pitchFamily="34" charset="0"/>
              </a:rPr>
              <a:t>Digraph</a:t>
            </a:r>
            <a:endParaRPr lang="en-GB" sz="4000" b="1" kern="0" dirty="0">
              <a:solidFill>
                <a:srgbClr val="00B050"/>
              </a:solidFill>
              <a:effectLst/>
              <a:latin typeface="Century Gothic"/>
              <a:ea typeface="Berlin Sans FB" panose="020E0602020502020306" pitchFamily="34" charset="0"/>
              <a:cs typeface="Berlin Sans FB" panose="020E0602020502020306" pitchFamily="34" charset="0"/>
            </a:endParaRPr>
          </a:p>
        </p:txBody>
      </p:sp>
      <p:sp>
        <p:nvSpPr>
          <p:cNvPr id="4" name="Rectangle 3"/>
          <p:cNvSpPr/>
          <p:nvPr/>
        </p:nvSpPr>
        <p:spPr>
          <a:xfrm>
            <a:off x="973393" y="2316388"/>
            <a:ext cx="10736825" cy="3884140"/>
          </a:xfrm>
          <a:prstGeom prst="rect">
            <a:avLst/>
          </a:prstGeom>
        </p:spPr>
        <p:txBody>
          <a:bodyPr wrap="square" lIns="91440" tIns="45720" rIns="91440" bIns="45720" anchor="t">
            <a:spAutoFit/>
          </a:bodyPr>
          <a:lstStyle/>
          <a:p>
            <a:pPr marL="342900" lvl="0" indent="-342900" fontAlgn="base">
              <a:lnSpc>
                <a:spcPct val="110000"/>
              </a:lnSpc>
              <a:spcAft>
                <a:spcPts val="15"/>
              </a:spcAft>
              <a:buClr>
                <a:srgbClr val="000000"/>
              </a:buClr>
              <a:buSzPts val="3600"/>
              <a:buFont typeface="Arial" panose="020B0604020202020204" pitchFamily="34" charset="0"/>
              <a:buChar char="•"/>
            </a:pP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Two letters which make one sound.</a:t>
            </a:r>
            <a:endParaRPr lang="en-GB" sz="32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marL="342900" lvl="0" indent="-342900" fontAlgn="base">
              <a:lnSpc>
                <a:spcPct val="110000"/>
              </a:lnSpc>
              <a:spcAft>
                <a:spcPts val="15"/>
              </a:spcAft>
              <a:buClr>
                <a:srgbClr val="000000"/>
              </a:buClr>
              <a:buSzPts val="3600"/>
              <a:buFont typeface="Arial" panose="020B0604020202020204" pitchFamily="34" charset="0"/>
              <a:buChar char="•"/>
            </a:pP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A consonant digraph contains two consonants next to each other, but they make a single sound.</a:t>
            </a:r>
            <a:endParaRPr lang="en-GB" sz="32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marL="342900" lvl="0" indent="-342900" fontAlgn="base">
              <a:lnSpc>
                <a:spcPct val="110000"/>
              </a:lnSpc>
              <a:spcAft>
                <a:spcPts val="15"/>
              </a:spcAft>
              <a:buClr>
                <a:srgbClr val="000000"/>
              </a:buClr>
              <a:buSzPts val="3600"/>
              <a:buFont typeface="Arial" panose="020B0604020202020204" pitchFamily="34" charset="0"/>
              <a:buChar char="•"/>
            </a:pP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e.g. </a:t>
            </a:r>
            <a:r>
              <a:rPr lang="en-GB" sz="3200" u="sng" dirty="0" err="1">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sh</a:t>
            </a: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 </a:t>
            </a:r>
            <a:r>
              <a:rPr lang="en-GB" sz="3200" u="sng"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ck</a:t>
            </a: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 </a:t>
            </a:r>
            <a:r>
              <a:rPr lang="en-GB" sz="3200" u="sng" dirty="0" err="1">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th</a:t>
            </a: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 </a:t>
            </a:r>
            <a:r>
              <a:rPr lang="en-GB" sz="3200" u="sng" dirty="0" err="1">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ll</a:t>
            </a:r>
            <a:endParaRPr lang="en-GB" sz="3200" u="sng"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marL="342900" lvl="0" indent="-342900" fontAlgn="base">
              <a:lnSpc>
                <a:spcPct val="110000"/>
              </a:lnSpc>
              <a:spcAft>
                <a:spcPts val="15"/>
              </a:spcAft>
              <a:buClr>
                <a:srgbClr val="000000"/>
              </a:buClr>
              <a:buSzPts val="3600"/>
              <a:buFont typeface="Arial" panose="020B0604020202020204" pitchFamily="34" charset="0"/>
              <a:buChar char="•"/>
            </a:pP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A vowel digraph contains at least one vowel but the two letters still make a single sound</a:t>
            </a:r>
            <a:endParaRPr lang="en-GB" sz="32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marL="342900" lvl="0" indent="-342900" fontAlgn="base">
              <a:lnSpc>
                <a:spcPct val="110000"/>
              </a:lnSpc>
              <a:spcAft>
                <a:spcPts val="15"/>
              </a:spcAft>
              <a:buClr>
                <a:srgbClr val="000000"/>
              </a:buClr>
              <a:buSzPts val="3600"/>
              <a:buFont typeface="Arial" panose="020B0604020202020204" pitchFamily="34" charset="0"/>
              <a:buChar char="•"/>
            </a:pP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e.g. </a:t>
            </a:r>
            <a:r>
              <a:rPr lang="en-GB" sz="3200" u="sng"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ai</a:t>
            </a: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 </a:t>
            </a:r>
            <a:r>
              <a:rPr lang="en-GB" sz="3200" u="sng" dirty="0" err="1">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ee</a:t>
            </a: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 </a:t>
            </a:r>
            <a:r>
              <a:rPr lang="en-GB" sz="3200" u="sng" dirty="0" err="1">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ar</a:t>
            </a: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 </a:t>
            </a:r>
            <a:r>
              <a:rPr lang="en-GB" sz="3200" u="sng"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oy</a:t>
            </a:r>
            <a:endParaRPr lang="en-GB" sz="3200" u="sng"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4942349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37419" y="608692"/>
            <a:ext cx="9822426" cy="5351145"/>
          </a:xfrm>
          <a:prstGeom prst="rect">
            <a:avLst/>
          </a:prstGeom>
        </p:spPr>
        <p:txBody>
          <a:bodyPr wrap="square" lIns="91440" tIns="45720" rIns="91440" bIns="45720" anchor="t">
            <a:spAutoFit/>
          </a:bodyPr>
          <a:lstStyle/>
          <a:p>
            <a:pPr marR="31750">
              <a:lnSpc>
                <a:spcPct val="107000"/>
              </a:lnSpc>
              <a:spcAft>
                <a:spcPts val="4355"/>
              </a:spcAft>
            </a:pPr>
            <a:r>
              <a:rPr lang="en-GB" sz="4000" b="1" dirty="0">
                <a:solidFill>
                  <a:srgbClr val="00B050"/>
                </a:solidFill>
                <a:latin typeface="Century Gothic"/>
                <a:ea typeface="Berlin Sans FB" panose="020E0602020502020306" pitchFamily="34" charset="0"/>
                <a:cs typeface="Berlin Sans FB" panose="020E0602020502020306" pitchFamily="34" charset="0"/>
              </a:rPr>
              <a:t>Examples of consonant digraphs</a:t>
            </a:r>
            <a:endParaRPr lang="en-GB" sz="4000" b="1" dirty="0">
              <a:solidFill>
                <a:srgbClr val="00B050"/>
              </a:solidFill>
              <a:effectLst/>
              <a:latin typeface="Century Gothic"/>
              <a:ea typeface="Calibri" panose="020F0502020204030204" pitchFamily="34" charset="0"/>
            </a:endParaRPr>
          </a:p>
          <a:p>
            <a:pPr marL="392430" indent="-6350">
              <a:lnSpc>
                <a:spcPct val="109000"/>
              </a:lnSpc>
              <a:spcAft>
                <a:spcPts val="130"/>
              </a:spcAft>
            </a:pPr>
            <a:r>
              <a:rPr lang="en-GB" sz="4000" b="1" dirty="0" err="1">
                <a:solidFill>
                  <a:srgbClr val="000000"/>
                </a:solidFill>
                <a:latin typeface="Century Gothic"/>
                <a:ea typeface="Berlin Sans FB" panose="020E0602020502020306" pitchFamily="34" charset="0"/>
                <a:cs typeface="Berlin Sans FB" panose="020E0602020502020306" pitchFamily="34" charset="0"/>
              </a:rPr>
              <a:t>ll</a:t>
            </a:r>
            <a:r>
              <a:rPr lang="en-GB" sz="4000" b="1" dirty="0">
                <a:solidFill>
                  <a:srgbClr val="000000"/>
                </a:solidFill>
                <a:latin typeface="Century Gothic"/>
                <a:ea typeface="Berlin Sans FB" panose="020E0602020502020306" pitchFamily="34" charset="0"/>
                <a:cs typeface="Berlin Sans FB" panose="020E0602020502020306" pitchFamily="34" charset="0"/>
              </a:rPr>
              <a:t> ss ff </a:t>
            </a:r>
            <a:r>
              <a:rPr lang="en-GB" sz="4000" b="1" dirty="0" err="1">
                <a:solidFill>
                  <a:srgbClr val="000000"/>
                </a:solidFill>
                <a:latin typeface="Century Gothic"/>
                <a:ea typeface="Berlin Sans FB" panose="020E0602020502020306" pitchFamily="34" charset="0"/>
                <a:cs typeface="Berlin Sans FB" panose="020E0602020502020306" pitchFamily="34" charset="0"/>
              </a:rPr>
              <a:t>zz</a:t>
            </a:r>
            <a:r>
              <a:rPr lang="en-GB" sz="4000" b="1" dirty="0">
                <a:solidFill>
                  <a:srgbClr val="000000"/>
                </a:solidFill>
                <a:latin typeface="Century Gothic"/>
                <a:ea typeface="Berlin Sans FB" panose="020E0602020502020306" pitchFamily="34" charset="0"/>
                <a:cs typeface="Berlin Sans FB" panose="020E0602020502020306" pitchFamily="34" charset="0"/>
              </a:rPr>
              <a:t> </a:t>
            </a:r>
            <a:endParaRPr lang="en-GB" sz="4000" b="1" dirty="0">
              <a:solidFill>
                <a:srgbClr val="000000"/>
              </a:solidFill>
              <a:effectLst/>
              <a:latin typeface="Century Gothic"/>
              <a:ea typeface="Calibri" panose="020F0502020204030204" pitchFamily="34" charset="0"/>
            </a:endParaRPr>
          </a:p>
          <a:p>
            <a:pPr marL="392430" indent="-6350">
              <a:lnSpc>
                <a:spcPct val="109000"/>
              </a:lnSpc>
              <a:spcAft>
                <a:spcPts val="130"/>
              </a:spcAft>
            </a:pPr>
            <a:r>
              <a:rPr lang="en-GB" sz="4000" dirty="0">
                <a:solidFill>
                  <a:srgbClr val="000000"/>
                </a:solidFill>
                <a:latin typeface="Century Gothic"/>
                <a:ea typeface="Berlin Sans FB" panose="020E0602020502020306" pitchFamily="34" charset="0"/>
                <a:cs typeface="Berlin Sans FB" panose="020E0602020502020306" pitchFamily="34" charset="0"/>
              </a:rPr>
              <a:t>hi</a:t>
            </a:r>
            <a:r>
              <a:rPr lang="en-GB" sz="4000" b="1" dirty="0">
                <a:solidFill>
                  <a:srgbClr val="FF0000"/>
                </a:solidFill>
                <a:latin typeface="Century Gothic"/>
                <a:ea typeface="Berlin Sans FB" panose="020E0602020502020306" pitchFamily="34" charset="0"/>
                <a:cs typeface="Berlin Sans FB" panose="020E0602020502020306" pitchFamily="34" charset="0"/>
              </a:rPr>
              <a:t>ll</a:t>
            </a:r>
            <a:r>
              <a:rPr lang="en-GB" sz="4000" dirty="0">
                <a:solidFill>
                  <a:srgbClr val="000000"/>
                </a:solidFill>
                <a:latin typeface="Century Gothic"/>
                <a:ea typeface="Berlin Sans FB" panose="020E0602020502020306" pitchFamily="34" charset="0"/>
                <a:cs typeface="Berlin Sans FB" panose="020E0602020502020306" pitchFamily="34" charset="0"/>
              </a:rPr>
              <a:t>     me</a:t>
            </a:r>
            <a:r>
              <a:rPr lang="en-GB" sz="4000" b="1" dirty="0">
                <a:solidFill>
                  <a:srgbClr val="FF0000"/>
                </a:solidFill>
                <a:latin typeface="Century Gothic"/>
                <a:ea typeface="Berlin Sans FB" panose="020E0602020502020306" pitchFamily="34" charset="0"/>
                <a:cs typeface="Berlin Sans FB" panose="020E0602020502020306" pitchFamily="34" charset="0"/>
              </a:rPr>
              <a:t>ss</a:t>
            </a:r>
            <a:r>
              <a:rPr lang="en-GB" sz="4000" dirty="0">
                <a:solidFill>
                  <a:srgbClr val="000000"/>
                </a:solidFill>
                <a:latin typeface="Century Gothic"/>
                <a:ea typeface="Berlin Sans FB" panose="020E0602020502020306" pitchFamily="34" charset="0"/>
                <a:cs typeface="Berlin Sans FB" panose="020E0602020502020306" pitchFamily="34" charset="0"/>
              </a:rPr>
              <a:t>     pu</a:t>
            </a:r>
            <a:r>
              <a:rPr lang="en-GB" sz="4000" b="1" dirty="0">
                <a:solidFill>
                  <a:srgbClr val="FF0000"/>
                </a:solidFill>
                <a:latin typeface="Century Gothic"/>
                <a:ea typeface="Berlin Sans FB" panose="020E0602020502020306" pitchFamily="34" charset="0"/>
                <a:cs typeface="Berlin Sans FB" panose="020E0602020502020306" pitchFamily="34" charset="0"/>
              </a:rPr>
              <a:t>ff</a:t>
            </a:r>
            <a:r>
              <a:rPr lang="en-GB" sz="4000" dirty="0">
                <a:solidFill>
                  <a:srgbClr val="000000"/>
                </a:solidFill>
                <a:latin typeface="Century Gothic"/>
                <a:ea typeface="Berlin Sans FB" panose="020E0602020502020306" pitchFamily="34" charset="0"/>
                <a:cs typeface="Berlin Sans FB" panose="020E0602020502020306" pitchFamily="34" charset="0"/>
              </a:rPr>
              <a:t>     fi</a:t>
            </a:r>
            <a:r>
              <a:rPr lang="en-GB" sz="4000" b="1" dirty="0">
                <a:solidFill>
                  <a:srgbClr val="FF0000"/>
                </a:solidFill>
                <a:latin typeface="Century Gothic"/>
                <a:ea typeface="Berlin Sans FB" panose="020E0602020502020306" pitchFamily="34" charset="0"/>
                <a:cs typeface="Berlin Sans FB" panose="020E0602020502020306" pitchFamily="34" charset="0"/>
              </a:rPr>
              <a:t>zz</a:t>
            </a:r>
            <a:r>
              <a:rPr lang="en-GB" sz="4000" dirty="0">
                <a:solidFill>
                  <a:srgbClr val="000000"/>
                </a:solidFill>
                <a:latin typeface="Century Gothic"/>
                <a:ea typeface="Berlin Sans FB" panose="020E0602020502020306" pitchFamily="34" charset="0"/>
                <a:cs typeface="Berlin Sans FB" panose="020E0602020502020306" pitchFamily="34" charset="0"/>
              </a:rPr>
              <a:t> </a:t>
            </a:r>
            <a:endParaRPr lang="en-GB" sz="4000" dirty="0">
              <a:solidFill>
                <a:srgbClr val="000000"/>
              </a:solidFill>
              <a:effectLst/>
              <a:latin typeface="Century Gothic"/>
              <a:ea typeface="Calibri" panose="020F0502020204030204" pitchFamily="34" charset="0"/>
            </a:endParaRPr>
          </a:p>
          <a:p>
            <a:pPr marL="392430" indent="-6350">
              <a:lnSpc>
                <a:spcPct val="109000"/>
              </a:lnSpc>
              <a:spcAft>
                <a:spcPts val="130"/>
              </a:spcAft>
            </a:pPr>
            <a:r>
              <a:rPr lang="en-GB" sz="4000" b="1" dirty="0" err="1">
                <a:solidFill>
                  <a:srgbClr val="000000"/>
                </a:solidFill>
                <a:latin typeface="Century Gothic"/>
                <a:ea typeface="Berlin Sans FB" panose="020E0602020502020306" pitchFamily="34" charset="0"/>
                <a:cs typeface="Berlin Sans FB" panose="020E0602020502020306" pitchFamily="34" charset="0"/>
              </a:rPr>
              <a:t>sh</a:t>
            </a:r>
            <a:r>
              <a:rPr lang="en-GB" sz="4000" b="1" dirty="0">
                <a:solidFill>
                  <a:srgbClr val="000000"/>
                </a:solidFill>
                <a:latin typeface="Century Gothic"/>
                <a:ea typeface="Berlin Sans FB" panose="020E0602020502020306" pitchFamily="34" charset="0"/>
                <a:cs typeface="Berlin Sans FB" panose="020E0602020502020306" pitchFamily="34" charset="0"/>
              </a:rPr>
              <a:t> </a:t>
            </a:r>
            <a:r>
              <a:rPr lang="en-GB" sz="4000" b="1" dirty="0" err="1">
                <a:solidFill>
                  <a:srgbClr val="000000"/>
                </a:solidFill>
                <a:latin typeface="Century Gothic"/>
                <a:ea typeface="Berlin Sans FB" panose="020E0602020502020306" pitchFamily="34" charset="0"/>
                <a:cs typeface="Berlin Sans FB" panose="020E0602020502020306" pitchFamily="34" charset="0"/>
              </a:rPr>
              <a:t>ch</a:t>
            </a:r>
            <a:r>
              <a:rPr lang="en-GB" sz="4000" b="1" dirty="0">
                <a:solidFill>
                  <a:srgbClr val="000000"/>
                </a:solidFill>
                <a:latin typeface="Century Gothic"/>
                <a:ea typeface="Berlin Sans FB" panose="020E0602020502020306" pitchFamily="34" charset="0"/>
                <a:cs typeface="Berlin Sans FB" panose="020E0602020502020306" pitchFamily="34" charset="0"/>
              </a:rPr>
              <a:t> </a:t>
            </a:r>
            <a:r>
              <a:rPr lang="en-GB" sz="4000" b="1" dirty="0" err="1">
                <a:solidFill>
                  <a:srgbClr val="000000"/>
                </a:solidFill>
                <a:latin typeface="Century Gothic"/>
                <a:ea typeface="Berlin Sans FB" panose="020E0602020502020306" pitchFamily="34" charset="0"/>
                <a:cs typeface="Berlin Sans FB" panose="020E0602020502020306" pitchFamily="34" charset="0"/>
              </a:rPr>
              <a:t>th</a:t>
            </a:r>
            <a:r>
              <a:rPr lang="en-GB" sz="4000" dirty="0">
                <a:solidFill>
                  <a:srgbClr val="000000"/>
                </a:solidFill>
                <a:latin typeface="Century Gothic"/>
                <a:ea typeface="Berlin Sans FB" panose="020E0602020502020306" pitchFamily="34" charset="0"/>
                <a:cs typeface="Berlin Sans FB" panose="020E0602020502020306" pitchFamily="34" charset="0"/>
              </a:rPr>
              <a:t> </a:t>
            </a:r>
            <a:endParaRPr lang="en-GB" sz="4000" dirty="0">
              <a:solidFill>
                <a:srgbClr val="000000"/>
              </a:solidFill>
              <a:effectLst/>
              <a:latin typeface="Century Gothic"/>
              <a:ea typeface="Calibri" panose="020F0502020204030204" pitchFamily="34" charset="0"/>
            </a:endParaRPr>
          </a:p>
          <a:p>
            <a:pPr marL="392430" indent="-6350">
              <a:lnSpc>
                <a:spcPct val="109000"/>
              </a:lnSpc>
              <a:spcAft>
                <a:spcPts val="130"/>
              </a:spcAft>
            </a:pPr>
            <a:r>
              <a:rPr lang="en-GB" sz="4000" dirty="0">
                <a:solidFill>
                  <a:srgbClr val="000000"/>
                </a:solidFill>
                <a:latin typeface="Century Gothic"/>
                <a:ea typeface="Berlin Sans FB" panose="020E0602020502020306" pitchFamily="34" charset="0"/>
                <a:cs typeface="Arial"/>
              </a:rPr>
              <a:t> </a:t>
            </a:r>
            <a:r>
              <a:rPr lang="en-GB" sz="4000" b="1" dirty="0">
                <a:solidFill>
                  <a:srgbClr val="FF0000"/>
                </a:solidFill>
                <a:latin typeface="Century Gothic"/>
                <a:ea typeface="Berlin Sans FB" panose="020E0602020502020306" pitchFamily="34" charset="0"/>
                <a:cs typeface="Berlin Sans FB" panose="020E0602020502020306" pitchFamily="34" charset="0"/>
              </a:rPr>
              <a:t>sh</a:t>
            </a:r>
            <a:r>
              <a:rPr lang="en-GB" sz="4000" dirty="0">
                <a:solidFill>
                  <a:srgbClr val="000000"/>
                </a:solidFill>
                <a:latin typeface="Century Gothic"/>
                <a:ea typeface="Berlin Sans FB" panose="020E0602020502020306" pitchFamily="34" charset="0"/>
                <a:cs typeface="Berlin Sans FB" panose="020E0602020502020306" pitchFamily="34" charset="0"/>
              </a:rPr>
              <a:t>ip     </a:t>
            </a:r>
            <a:r>
              <a:rPr lang="en-GB" sz="4000" b="1" dirty="0">
                <a:solidFill>
                  <a:srgbClr val="FF0000"/>
                </a:solidFill>
                <a:latin typeface="Century Gothic"/>
                <a:ea typeface="Berlin Sans FB" panose="020E0602020502020306" pitchFamily="34" charset="0"/>
                <a:cs typeface="Berlin Sans FB" panose="020E0602020502020306" pitchFamily="34" charset="0"/>
              </a:rPr>
              <a:t>ch</a:t>
            </a:r>
            <a:r>
              <a:rPr lang="en-GB" sz="4000" dirty="0">
                <a:solidFill>
                  <a:srgbClr val="000000"/>
                </a:solidFill>
                <a:latin typeface="Century Gothic"/>
                <a:ea typeface="Berlin Sans FB" panose="020E0602020502020306" pitchFamily="34" charset="0"/>
                <a:cs typeface="Berlin Sans FB" panose="020E0602020502020306" pitchFamily="34" charset="0"/>
              </a:rPr>
              <a:t>at     </a:t>
            </a:r>
            <a:r>
              <a:rPr lang="en-GB" sz="4000" b="1" dirty="0">
                <a:solidFill>
                  <a:srgbClr val="FF0000"/>
                </a:solidFill>
                <a:latin typeface="Century Gothic"/>
                <a:ea typeface="Berlin Sans FB" panose="020E0602020502020306" pitchFamily="34" charset="0"/>
                <a:cs typeface="Berlin Sans FB" panose="020E0602020502020306" pitchFamily="34" charset="0"/>
              </a:rPr>
              <a:t>th</a:t>
            </a:r>
            <a:r>
              <a:rPr lang="en-GB" sz="4000" dirty="0">
                <a:solidFill>
                  <a:srgbClr val="000000"/>
                </a:solidFill>
                <a:latin typeface="Century Gothic"/>
                <a:ea typeface="Berlin Sans FB" panose="020E0602020502020306" pitchFamily="34" charset="0"/>
                <a:cs typeface="Berlin Sans FB" panose="020E0602020502020306" pitchFamily="34" charset="0"/>
              </a:rPr>
              <a:t>in </a:t>
            </a:r>
          </a:p>
          <a:p>
            <a:pPr marL="392430" indent="-6350">
              <a:lnSpc>
                <a:spcPct val="109000"/>
              </a:lnSpc>
              <a:spcAft>
                <a:spcPts val="130"/>
              </a:spcAft>
            </a:pPr>
            <a:r>
              <a:rPr lang="en-GB" sz="4000" b="1" dirty="0">
                <a:solidFill>
                  <a:srgbClr val="000000"/>
                </a:solidFill>
                <a:latin typeface="Century Gothic"/>
                <a:ea typeface="Berlin Sans FB" panose="020E0602020502020306" pitchFamily="34" charset="0"/>
                <a:cs typeface="Berlin Sans FB" panose="020E0602020502020306" pitchFamily="34" charset="0"/>
              </a:rPr>
              <a:t>ck ng </a:t>
            </a:r>
            <a:r>
              <a:rPr lang="en-GB" sz="4000" b="1" dirty="0" err="1">
                <a:solidFill>
                  <a:srgbClr val="000000"/>
                </a:solidFill>
                <a:latin typeface="Century Gothic"/>
                <a:ea typeface="Berlin Sans FB" panose="020E0602020502020306" pitchFamily="34" charset="0"/>
                <a:cs typeface="Berlin Sans FB" panose="020E0602020502020306" pitchFamily="34" charset="0"/>
              </a:rPr>
              <a:t>qu</a:t>
            </a:r>
            <a:r>
              <a:rPr lang="en-GB" sz="4000" dirty="0">
                <a:solidFill>
                  <a:srgbClr val="000000"/>
                </a:solidFill>
                <a:latin typeface="Century Gothic"/>
                <a:ea typeface="Berlin Sans FB" panose="020E0602020502020306" pitchFamily="34" charset="0"/>
                <a:cs typeface="Berlin Sans FB" panose="020E0602020502020306" pitchFamily="34" charset="0"/>
              </a:rPr>
              <a:t> </a:t>
            </a:r>
            <a:endParaRPr lang="en-GB" sz="4000" dirty="0">
              <a:solidFill>
                <a:srgbClr val="000000"/>
              </a:solidFill>
              <a:effectLst/>
              <a:latin typeface="Century Gothic"/>
              <a:ea typeface="Calibri" panose="020F0502020204030204" pitchFamily="34" charset="0"/>
            </a:endParaRPr>
          </a:p>
          <a:p>
            <a:pPr marL="392430" indent="-6350">
              <a:lnSpc>
                <a:spcPct val="109000"/>
              </a:lnSpc>
              <a:spcAft>
                <a:spcPts val="130"/>
              </a:spcAft>
            </a:pPr>
            <a:r>
              <a:rPr lang="en-GB" sz="4000" dirty="0">
                <a:solidFill>
                  <a:srgbClr val="000000"/>
                </a:solidFill>
                <a:latin typeface="Century Gothic"/>
                <a:ea typeface="Berlin Sans FB" panose="020E0602020502020306" pitchFamily="34" charset="0"/>
                <a:cs typeface="Arial"/>
              </a:rPr>
              <a:t> </a:t>
            </a:r>
            <a:r>
              <a:rPr lang="en-GB" sz="4000" dirty="0">
                <a:solidFill>
                  <a:srgbClr val="000000"/>
                </a:solidFill>
                <a:latin typeface="Century Gothic"/>
                <a:ea typeface="Berlin Sans FB" panose="020E0602020502020306" pitchFamily="34" charset="0"/>
                <a:cs typeface="Berlin Sans FB" panose="020E0602020502020306" pitchFamily="34" charset="0"/>
              </a:rPr>
              <a:t>chi</a:t>
            </a:r>
            <a:r>
              <a:rPr lang="en-GB" sz="4000" b="1" dirty="0">
                <a:solidFill>
                  <a:srgbClr val="FF0000"/>
                </a:solidFill>
                <a:latin typeface="Century Gothic"/>
                <a:ea typeface="Berlin Sans FB" panose="020E0602020502020306" pitchFamily="34" charset="0"/>
                <a:cs typeface="Berlin Sans FB" panose="020E0602020502020306" pitchFamily="34" charset="0"/>
              </a:rPr>
              <a:t>ck</a:t>
            </a:r>
            <a:r>
              <a:rPr lang="en-GB" sz="4000" dirty="0">
                <a:solidFill>
                  <a:srgbClr val="000000"/>
                </a:solidFill>
                <a:latin typeface="Century Gothic"/>
                <a:ea typeface="Berlin Sans FB" panose="020E0602020502020306" pitchFamily="34" charset="0"/>
                <a:cs typeface="Berlin Sans FB" panose="020E0602020502020306" pitchFamily="34" charset="0"/>
              </a:rPr>
              <a:t>      si</a:t>
            </a:r>
            <a:r>
              <a:rPr lang="en-GB" sz="4000" b="1" dirty="0">
                <a:solidFill>
                  <a:srgbClr val="FF0000"/>
                </a:solidFill>
                <a:latin typeface="Century Gothic"/>
                <a:ea typeface="Berlin Sans FB" panose="020E0602020502020306" pitchFamily="34" charset="0"/>
                <a:cs typeface="Berlin Sans FB" panose="020E0602020502020306" pitchFamily="34" charset="0"/>
              </a:rPr>
              <a:t>ng</a:t>
            </a:r>
            <a:r>
              <a:rPr lang="en-GB" sz="4000" dirty="0">
                <a:solidFill>
                  <a:srgbClr val="000000"/>
                </a:solidFill>
                <a:latin typeface="Century Gothic"/>
                <a:ea typeface="Berlin Sans FB" panose="020E0602020502020306" pitchFamily="34" charset="0"/>
                <a:cs typeface="Berlin Sans FB" panose="020E0602020502020306" pitchFamily="34" charset="0"/>
              </a:rPr>
              <a:t>        </a:t>
            </a:r>
            <a:r>
              <a:rPr lang="en-GB" sz="4000" b="1" dirty="0">
                <a:solidFill>
                  <a:srgbClr val="FF0000"/>
                </a:solidFill>
                <a:latin typeface="Century Gothic"/>
                <a:ea typeface="Berlin Sans FB" panose="020E0602020502020306" pitchFamily="34" charset="0"/>
                <a:cs typeface="Berlin Sans FB" panose="020E0602020502020306" pitchFamily="34" charset="0"/>
              </a:rPr>
              <a:t>qu</a:t>
            </a:r>
            <a:r>
              <a:rPr lang="en-GB" sz="4000" dirty="0">
                <a:solidFill>
                  <a:srgbClr val="000000"/>
                </a:solidFill>
                <a:latin typeface="Century Gothic"/>
                <a:ea typeface="Berlin Sans FB" panose="020E0602020502020306" pitchFamily="34" charset="0"/>
                <a:cs typeface="Berlin Sans FB" panose="020E0602020502020306" pitchFamily="34" charset="0"/>
              </a:rPr>
              <a:t>ick</a:t>
            </a:r>
            <a:endParaRPr lang="en-GB" sz="4000" dirty="0">
              <a:solidFill>
                <a:srgbClr val="000000"/>
              </a:solidFill>
              <a:effectLst/>
              <a:latin typeface="Century Gothic"/>
              <a:ea typeface="Calibri" panose="020F0502020204030204" pitchFamily="34" charset="0"/>
            </a:endParaRPr>
          </a:p>
        </p:txBody>
      </p:sp>
    </p:spTree>
    <p:extLst>
      <p:ext uri="{BB962C8B-B14F-4D97-AF65-F5344CB8AC3E}">
        <p14:creationId xmlns:p14="http://schemas.microsoft.com/office/powerpoint/2010/main" val="25300437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19478" y="1008092"/>
            <a:ext cx="9529979" cy="3285195"/>
          </a:xfrm>
          <a:prstGeom prst="rect">
            <a:avLst/>
          </a:prstGeom>
        </p:spPr>
        <p:txBody>
          <a:bodyPr wrap="square" lIns="91440" tIns="45720" rIns="91440" bIns="45720" anchor="t">
            <a:spAutoFit/>
          </a:bodyPr>
          <a:lstStyle/>
          <a:p>
            <a:pPr marL="244475" marR="156210" indent="-6350" algn="ctr">
              <a:lnSpc>
                <a:spcPct val="107000"/>
              </a:lnSpc>
              <a:spcAft>
                <a:spcPts val="1860"/>
              </a:spcAft>
            </a:pPr>
            <a:r>
              <a:rPr lang="en-GB" sz="4000" b="1" dirty="0">
                <a:solidFill>
                  <a:srgbClr val="00B050"/>
                </a:solidFill>
                <a:latin typeface="Century Gothic"/>
                <a:ea typeface="Berlin Sans FB" panose="020E0602020502020306" pitchFamily="34" charset="0"/>
                <a:cs typeface="Berlin Sans FB" panose="020E0602020502020306" pitchFamily="34" charset="0"/>
              </a:rPr>
              <a:t>Trigraph</a:t>
            </a:r>
            <a:endParaRPr lang="en-GB" sz="4000" b="1" dirty="0">
              <a:solidFill>
                <a:srgbClr val="00B050"/>
              </a:solidFill>
              <a:effectLst/>
              <a:latin typeface="Century Gothic"/>
              <a:ea typeface="Berlin Sans FB" panose="020E0602020502020306" pitchFamily="34" charset="0"/>
              <a:cs typeface="Berlin Sans FB" panose="020E0602020502020306" pitchFamily="34" charset="0"/>
            </a:endParaRPr>
          </a:p>
          <a:p>
            <a:pPr marL="342900" indent="-342900" fontAlgn="base">
              <a:lnSpc>
                <a:spcPct val="109000"/>
              </a:lnSpc>
              <a:spcAft>
                <a:spcPts val="15"/>
              </a:spcAft>
              <a:buClr>
                <a:srgbClr val="000000"/>
              </a:buClr>
              <a:buSzPts val="4800"/>
              <a:buFont typeface="Arial" panose="020B0604020202020204" pitchFamily="34" charset="0"/>
              <a:buChar char="•"/>
            </a:pPr>
            <a:r>
              <a:rPr lang="en-GB" sz="40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Three letters, which make one sound.</a:t>
            </a:r>
            <a:endParaRPr lang="en-GB" sz="40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algn="ctr" fontAlgn="base">
              <a:lnSpc>
                <a:spcPct val="109000"/>
              </a:lnSpc>
              <a:spcAft>
                <a:spcPts val="15"/>
              </a:spcAft>
              <a:buClr>
                <a:srgbClr val="000000"/>
              </a:buClr>
              <a:buSzPts val="4800"/>
            </a:pPr>
            <a:r>
              <a:rPr lang="en-GB" sz="40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s</a:t>
            </a:r>
            <a:r>
              <a:rPr lang="en-GB" sz="4000" b="1" dirty="0">
                <a:solidFill>
                  <a:srgbClr val="FF0000"/>
                </a:solidFill>
                <a:uFill>
                  <a:solidFill>
                    <a:srgbClr val="000000"/>
                  </a:solidFill>
                </a:uFill>
                <a:latin typeface="Century Gothic"/>
                <a:ea typeface="Berlin Sans FB" panose="020E0602020502020306" pitchFamily="34" charset="0"/>
                <a:cs typeface="Berlin Sans FB" panose="020E0602020502020306" pitchFamily="34" charset="0"/>
              </a:rPr>
              <a:t>igh</a:t>
            </a:r>
            <a:r>
              <a:rPr lang="en-GB" sz="40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t     f</a:t>
            </a:r>
            <a:r>
              <a:rPr lang="en-GB" sz="4000" b="1" dirty="0">
                <a:solidFill>
                  <a:srgbClr val="FF0000"/>
                </a:solidFill>
                <a:uFill>
                  <a:solidFill>
                    <a:srgbClr val="000000"/>
                  </a:solidFill>
                </a:uFill>
                <a:latin typeface="Century Gothic"/>
                <a:ea typeface="Berlin Sans FB" panose="020E0602020502020306" pitchFamily="34" charset="0"/>
                <a:cs typeface="Berlin Sans FB" panose="020E0602020502020306" pitchFamily="34" charset="0"/>
              </a:rPr>
              <a:t>ear</a:t>
            </a:r>
            <a:r>
              <a:rPr lang="en-GB" sz="40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     ch</a:t>
            </a:r>
            <a:r>
              <a:rPr lang="en-GB" sz="4000" b="1" dirty="0">
                <a:solidFill>
                  <a:srgbClr val="FF0000"/>
                </a:solidFill>
                <a:uFill>
                  <a:solidFill>
                    <a:srgbClr val="000000"/>
                  </a:solidFill>
                </a:uFill>
                <a:latin typeface="Century Gothic"/>
                <a:ea typeface="Berlin Sans FB" panose="020E0602020502020306" pitchFamily="34" charset="0"/>
                <a:cs typeface="Berlin Sans FB" panose="020E0602020502020306" pitchFamily="34" charset="0"/>
              </a:rPr>
              <a:t>air</a:t>
            </a:r>
            <a:endParaRPr lang="en-GB" sz="4000" b="1" u="none" strike="noStrike" dirty="0">
              <a:solidFill>
                <a:srgbClr val="FF0000"/>
              </a:solidFill>
              <a:effectLst/>
              <a:uFill>
                <a:solidFill>
                  <a:srgbClr val="000000"/>
                </a:solidFill>
              </a:uFill>
              <a:latin typeface="Century Gothic"/>
              <a:ea typeface="Arial" panose="020B0604020202020204" pitchFamily="34" charset="0"/>
              <a:cs typeface="Arial" panose="020B0604020202020204" pitchFamily="34" charset="0"/>
            </a:endParaRPr>
          </a:p>
          <a:p>
            <a:pPr lvl="0" algn="ctr" fontAlgn="base">
              <a:lnSpc>
                <a:spcPct val="109000"/>
              </a:lnSpc>
              <a:spcAft>
                <a:spcPts val="15"/>
              </a:spcAft>
              <a:buClr>
                <a:srgbClr val="000000"/>
              </a:buClr>
              <a:buSzPts val="4800"/>
            </a:pPr>
            <a:endParaRPr lang="en-GB"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424674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B3AD082-6FCE-4C40-BC24-51427EE0022D}"/>
              </a:ext>
            </a:extLst>
          </p:cNvPr>
          <p:cNvSpPr/>
          <p:nvPr/>
        </p:nvSpPr>
        <p:spPr>
          <a:xfrm>
            <a:off x="1219478" y="1008092"/>
            <a:ext cx="9529979" cy="4627101"/>
          </a:xfrm>
          <a:prstGeom prst="rect">
            <a:avLst/>
          </a:prstGeom>
        </p:spPr>
        <p:txBody>
          <a:bodyPr wrap="square" lIns="91440" tIns="45720" rIns="91440" bIns="45720" anchor="t">
            <a:spAutoFit/>
          </a:bodyPr>
          <a:lstStyle/>
          <a:p>
            <a:pPr marL="244475" marR="156210" indent="-6350" algn="ctr">
              <a:lnSpc>
                <a:spcPct val="107000"/>
              </a:lnSpc>
              <a:spcAft>
                <a:spcPts val="1860"/>
              </a:spcAft>
            </a:pPr>
            <a:r>
              <a:rPr lang="en-GB" sz="4000" b="1" dirty="0">
                <a:solidFill>
                  <a:srgbClr val="00B050"/>
                </a:solidFill>
                <a:latin typeface="Century Gothic"/>
                <a:ea typeface="Berlin Sans FB" panose="020E0602020502020306" pitchFamily="34" charset="0"/>
                <a:cs typeface="Berlin Sans FB" panose="020E0602020502020306" pitchFamily="34" charset="0"/>
              </a:rPr>
              <a:t>Split Digraph</a:t>
            </a:r>
            <a:endParaRPr lang="en-GB" sz="4000" b="1" dirty="0">
              <a:solidFill>
                <a:srgbClr val="00B050"/>
              </a:solidFill>
              <a:effectLst/>
              <a:latin typeface="Century Gothic"/>
              <a:ea typeface="Berlin Sans FB" panose="020E0602020502020306" pitchFamily="34" charset="0"/>
              <a:cs typeface="Berlin Sans FB" panose="020E0602020502020306" pitchFamily="34" charset="0"/>
            </a:endParaRPr>
          </a:p>
          <a:p>
            <a:pPr marL="342900" indent="-342900" fontAlgn="base">
              <a:lnSpc>
                <a:spcPct val="109000"/>
              </a:lnSpc>
              <a:spcAft>
                <a:spcPts val="15"/>
              </a:spcAft>
              <a:buClr>
                <a:srgbClr val="000000"/>
              </a:buClr>
              <a:buSzPts val="4800"/>
              <a:buFont typeface="Arial" panose="020B0604020202020204" pitchFamily="34" charset="0"/>
              <a:buChar char="•"/>
            </a:pPr>
            <a:r>
              <a:rPr lang="en-GB" sz="40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Two letters, which are separated but make one sound (used to be called a magic E).</a:t>
            </a:r>
            <a:endParaRPr lang="en-GB" sz="40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marL="342900" indent="-342900">
              <a:lnSpc>
                <a:spcPct val="109000"/>
              </a:lnSpc>
              <a:spcAft>
                <a:spcPts val="15"/>
              </a:spcAft>
              <a:buClr>
                <a:srgbClr val="000000"/>
              </a:buClr>
              <a:buSzPts val="4800"/>
              <a:buFont typeface="Arial" panose="020B0604020202020204" pitchFamily="34" charset="0"/>
              <a:buChar char="•"/>
            </a:pPr>
            <a:endParaRPr lang="en-GB" sz="40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endParaRPr>
          </a:p>
          <a:p>
            <a:pPr algn="ctr" fontAlgn="base">
              <a:lnSpc>
                <a:spcPct val="109000"/>
              </a:lnSpc>
              <a:spcAft>
                <a:spcPts val="15"/>
              </a:spcAft>
              <a:buClr>
                <a:srgbClr val="000000"/>
              </a:buClr>
              <a:buSzPts val="4800"/>
            </a:pPr>
            <a:r>
              <a:rPr lang="en-GB" sz="40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c</a:t>
            </a:r>
            <a:r>
              <a:rPr lang="en-GB" sz="4000" b="1" dirty="0">
                <a:solidFill>
                  <a:srgbClr val="FF0000"/>
                </a:solidFill>
                <a:uFill>
                  <a:solidFill>
                    <a:srgbClr val="000000"/>
                  </a:solidFill>
                </a:uFill>
                <a:latin typeface="Century Gothic"/>
                <a:ea typeface="Berlin Sans FB" panose="020E0602020502020306" pitchFamily="34" charset="0"/>
                <a:cs typeface="Berlin Sans FB" panose="020E0602020502020306" pitchFamily="34" charset="0"/>
              </a:rPr>
              <a:t>a</a:t>
            </a:r>
            <a:r>
              <a:rPr lang="en-GB" sz="40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k</a:t>
            </a:r>
            <a:r>
              <a:rPr lang="en-GB" sz="4000" b="1" dirty="0">
                <a:solidFill>
                  <a:srgbClr val="FF0000"/>
                </a:solidFill>
                <a:uFill>
                  <a:solidFill>
                    <a:srgbClr val="000000"/>
                  </a:solidFill>
                </a:uFill>
                <a:latin typeface="Century Gothic"/>
                <a:ea typeface="Berlin Sans FB" panose="020E0602020502020306" pitchFamily="34" charset="0"/>
                <a:cs typeface="Berlin Sans FB" panose="020E0602020502020306" pitchFamily="34" charset="0"/>
              </a:rPr>
              <a:t>e</a:t>
            </a:r>
            <a:r>
              <a:rPr lang="en-GB" sz="40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     b</a:t>
            </a:r>
            <a:r>
              <a:rPr lang="en-GB" sz="4000" b="1" dirty="0">
                <a:solidFill>
                  <a:srgbClr val="FF0000"/>
                </a:solidFill>
                <a:uFill>
                  <a:solidFill>
                    <a:srgbClr val="000000"/>
                  </a:solidFill>
                </a:uFill>
                <a:latin typeface="Century Gothic"/>
                <a:ea typeface="Berlin Sans FB" panose="020E0602020502020306" pitchFamily="34" charset="0"/>
                <a:cs typeface="Berlin Sans FB" panose="020E0602020502020306" pitchFamily="34" charset="0"/>
              </a:rPr>
              <a:t>o</a:t>
            </a:r>
            <a:r>
              <a:rPr lang="en-GB" sz="40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n</a:t>
            </a:r>
            <a:r>
              <a:rPr lang="en-GB" sz="4000" b="1" dirty="0">
                <a:solidFill>
                  <a:srgbClr val="FF0000"/>
                </a:solidFill>
                <a:uFill>
                  <a:solidFill>
                    <a:srgbClr val="000000"/>
                  </a:solidFill>
                </a:uFill>
                <a:latin typeface="Century Gothic"/>
                <a:ea typeface="Berlin Sans FB" panose="020E0602020502020306" pitchFamily="34" charset="0"/>
                <a:cs typeface="Berlin Sans FB" panose="020E0602020502020306" pitchFamily="34" charset="0"/>
              </a:rPr>
              <a:t>e</a:t>
            </a:r>
            <a:r>
              <a:rPr lang="en-GB" sz="40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     b</a:t>
            </a:r>
            <a:r>
              <a:rPr lang="en-GB" sz="4000" b="1" dirty="0">
                <a:solidFill>
                  <a:srgbClr val="FF0000"/>
                </a:solidFill>
                <a:uFill>
                  <a:solidFill>
                    <a:srgbClr val="000000"/>
                  </a:solidFill>
                </a:uFill>
                <a:latin typeface="Century Gothic"/>
                <a:ea typeface="Berlin Sans FB" panose="020E0602020502020306" pitchFamily="34" charset="0"/>
                <a:cs typeface="Berlin Sans FB" panose="020E0602020502020306" pitchFamily="34" charset="0"/>
              </a:rPr>
              <a:t>i</a:t>
            </a:r>
            <a:r>
              <a:rPr lang="en-GB" sz="40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k</a:t>
            </a:r>
            <a:r>
              <a:rPr lang="en-GB" sz="4000" b="1" dirty="0">
                <a:solidFill>
                  <a:srgbClr val="FF0000"/>
                </a:solidFill>
                <a:uFill>
                  <a:solidFill>
                    <a:srgbClr val="000000"/>
                  </a:solidFill>
                </a:uFill>
                <a:latin typeface="Century Gothic"/>
                <a:ea typeface="Berlin Sans FB" panose="020E0602020502020306" pitchFamily="34" charset="0"/>
                <a:cs typeface="Berlin Sans FB" panose="020E0602020502020306" pitchFamily="34" charset="0"/>
              </a:rPr>
              <a:t>e  </a:t>
            </a:r>
            <a:r>
              <a:rPr lang="en-GB" sz="4000" dirty="0">
                <a:uFill>
                  <a:solidFill>
                    <a:srgbClr val="000000"/>
                  </a:solidFill>
                </a:uFill>
                <a:latin typeface="Century Gothic"/>
                <a:ea typeface="Berlin Sans FB" panose="020E0602020502020306" pitchFamily="34" charset="0"/>
                <a:cs typeface="Berlin Sans FB" panose="020E0602020502020306" pitchFamily="34" charset="0"/>
              </a:rPr>
              <a:t>fl</a:t>
            </a:r>
            <a:r>
              <a:rPr lang="en-GB" sz="4000" b="1" dirty="0">
                <a:solidFill>
                  <a:srgbClr val="FF0000"/>
                </a:solidFill>
                <a:uFill>
                  <a:solidFill>
                    <a:srgbClr val="000000"/>
                  </a:solidFill>
                </a:uFill>
                <a:latin typeface="Century Gothic"/>
                <a:ea typeface="Berlin Sans FB" panose="020E0602020502020306" pitchFamily="34" charset="0"/>
                <a:cs typeface="Berlin Sans FB" panose="020E0602020502020306" pitchFamily="34" charset="0"/>
              </a:rPr>
              <a:t>u</a:t>
            </a:r>
            <a:r>
              <a:rPr lang="en-GB" sz="4000" dirty="0">
                <a:uFill>
                  <a:solidFill>
                    <a:srgbClr val="000000"/>
                  </a:solidFill>
                </a:uFill>
                <a:latin typeface="Century Gothic"/>
                <a:ea typeface="Berlin Sans FB" panose="020E0602020502020306" pitchFamily="34" charset="0"/>
                <a:cs typeface="Berlin Sans FB" panose="020E0602020502020306" pitchFamily="34" charset="0"/>
              </a:rPr>
              <a:t>t</a:t>
            </a:r>
            <a:r>
              <a:rPr lang="en-GB" sz="4000" b="1" dirty="0">
                <a:solidFill>
                  <a:srgbClr val="FF0000"/>
                </a:solidFill>
                <a:uFill>
                  <a:solidFill>
                    <a:srgbClr val="000000"/>
                  </a:solidFill>
                </a:uFill>
                <a:latin typeface="Century Gothic"/>
                <a:ea typeface="Berlin Sans FB" panose="020E0602020502020306" pitchFamily="34" charset="0"/>
                <a:cs typeface="Arial"/>
              </a:rPr>
              <a:t>e</a:t>
            </a:r>
            <a:endParaRPr lang="en-GB" sz="4000" u="none" strike="noStrike" dirty="0">
              <a:solidFill>
                <a:srgbClr val="000000"/>
              </a:solidFill>
              <a:effectLst/>
              <a:uFill>
                <a:solidFill>
                  <a:srgbClr val="000000"/>
                </a:solidFill>
              </a:uFill>
              <a:latin typeface="Century Gothic"/>
              <a:ea typeface="Arial" panose="020B0604020202020204" pitchFamily="34" charset="0"/>
              <a:cs typeface="Arial"/>
            </a:endParaRPr>
          </a:p>
          <a:p>
            <a:pPr lvl="0" algn="ctr" fontAlgn="base">
              <a:lnSpc>
                <a:spcPct val="109000"/>
              </a:lnSpc>
              <a:spcAft>
                <a:spcPts val="15"/>
              </a:spcAft>
              <a:buClr>
                <a:srgbClr val="000000"/>
              </a:buClr>
              <a:buSzPts val="4800"/>
            </a:pPr>
            <a:endParaRPr lang="en-GB"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761867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22070" y="666952"/>
            <a:ext cx="9495021" cy="4490973"/>
          </a:xfrm>
          <a:prstGeom prst="rect">
            <a:avLst/>
          </a:prstGeom>
        </p:spPr>
        <p:txBody>
          <a:bodyPr wrap="square" lIns="91440" tIns="45720" rIns="91440" bIns="45720" anchor="t">
            <a:spAutoFit/>
          </a:bodyPr>
          <a:lstStyle/>
          <a:p>
            <a:pPr marL="1064895" marR="345440" indent="-6350" algn="ctr">
              <a:lnSpc>
                <a:spcPct val="107000"/>
              </a:lnSpc>
              <a:spcAft>
                <a:spcPts val="0"/>
              </a:spcAft>
            </a:pPr>
            <a:r>
              <a:rPr lang="en-GB" sz="4000" b="1" kern="0" dirty="0">
                <a:solidFill>
                  <a:srgbClr val="00B050"/>
                </a:solidFill>
                <a:latin typeface="Century Gothic"/>
                <a:ea typeface="Berlin Sans FB" panose="020E0602020502020306" pitchFamily="34" charset="0"/>
                <a:cs typeface="Berlin Sans FB" panose="020E0602020502020306" pitchFamily="34" charset="0"/>
              </a:rPr>
              <a:t>Oral blending</a:t>
            </a:r>
          </a:p>
          <a:p>
            <a:pPr marL="1064895" marR="345440" indent="-6350" algn="ctr">
              <a:lnSpc>
                <a:spcPct val="107000"/>
              </a:lnSpc>
              <a:spcAft>
                <a:spcPts val="0"/>
              </a:spcAft>
            </a:pPr>
            <a:endParaRPr lang="en-GB" sz="2800" b="1" kern="0" dirty="0">
              <a:solidFill>
                <a:srgbClr val="DEBAE4"/>
              </a:solidFill>
              <a:effectLst/>
              <a:latin typeface="Century Gothic"/>
              <a:ea typeface="Berlin Sans FB" panose="020E0602020502020306" pitchFamily="34" charset="0"/>
              <a:cs typeface="Berlin Sans FB" panose="020E0602020502020306" pitchFamily="34" charset="0"/>
            </a:endParaRPr>
          </a:p>
          <a:p>
            <a:pPr marL="342900" lvl="0" indent="-342900" fontAlgn="base">
              <a:lnSpc>
                <a:spcPct val="110000"/>
              </a:lnSpc>
              <a:spcAft>
                <a:spcPts val="15"/>
              </a:spcAft>
              <a:buClr>
                <a:srgbClr val="000000"/>
              </a:buClr>
              <a:buSzPts val="3600"/>
              <a:buFont typeface="Arial" panose="020B0604020202020204" pitchFamily="34" charset="0"/>
              <a:buChar char="•"/>
            </a:pPr>
            <a:r>
              <a:rPr lang="en-GB" sz="28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Hearing a series of spoken sounds and merging (blending) them together to make a spoken word – no text is used.</a:t>
            </a:r>
            <a:endParaRPr lang="en-GB" sz="2800" u="none" strike="noStrike" dirty="0">
              <a:solidFill>
                <a:srgbClr val="000000"/>
              </a:solidFill>
              <a:effectLst/>
              <a:uFill>
                <a:solidFill>
                  <a:srgbClr val="000000"/>
                </a:solidFill>
              </a:uFill>
              <a:latin typeface="Century Gothic"/>
              <a:ea typeface="Berlin Sans FB" panose="020E0602020502020306" pitchFamily="34" charset="0"/>
              <a:cs typeface="Berlin Sans FB" panose="020E0602020502020306" pitchFamily="34" charset="0"/>
            </a:endParaRPr>
          </a:p>
          <a:p>
            <a:pPr marL="342900" lvl="0" indent="-342900" fontAlgn="base">
              <a:lnSpc>
                <a:spcPct val="110000"/>
              </a:lnSpc>
              <a:spcAft>
                <a:spcPts val="15"/>
              </a:spcAft>
              <a:buClr>
                <a:srgbClr val="000000"/>
              </a:buClr>
              <a:buSzPts val="3600"/>
              <a:buFont typeface="Arial" panose="020B0604020202020204" pitchFamily="34" charset="0"/>
              <a:buChar char="•"/>
            </a:pPr>
            <a:r>
              <a:rPr lang="en-GB" sz="28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For example, when children hear /b/u/s, they will say bus.</a:t>
            </a:r>
            <a:endParaRPr lang="en-GB" sz="2800" u="none" strike="noStrike" dirty="0">
              <a:solidFill>
                <a:srgbClr val="000000"/>
              </a:solidFill>
              <a:effectLst/>
              <a:uFill>
                <a:solidFill>
                  <a:srgbClr val="000000"/>
                </a:solidFill>
              </a:uFill>
              <a:latin typeface="Century Gothic"/>
              <a:ea typeface="Berlin Sans FB" panose="020E0602020502020306" pitchFamily="34" charset="0"/>
              <a:cs typeface="Berlin Sans FB" panose="020E0602020502020306" pitchFamily="34" charset="0"/>
            </a:endParaRPr>
          </a:p>
          <a:p>
            <a:pPr marL="342900" lvl="0" indent="-342900" fontAlgn="base">
              <a:lnSpc>
                <a:spcPct val="110000"/>
              </a:lnSpc>
              <a:spcAft>
                <a:spcPts val="15"/>
              </a:spcAft>
              <a:buClr>
                <a:srgbClr val="000000"/>
              </a:buClr>
              <a:buSzPts val="3600"/>
              <a:buFont typeface="Arial" panose="020B0604020202020204" pitchFamily="34" charset="0"/>
              <a:buChar char="•"/>
            </a:pPr>
            <a:r>
              <a:rPr lang="en-GB" sz="28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The skill is usually taught before blending using printed words.</a:t>
            </a:r>
            <a:endParaRPr lang="en-GB" sz="2800" u="none" strike="noStrike" dirty="0">
              <a:solidFill>
                <a:srgbClr val="000000"/>
              </a:solidFill>
              <a:effectLst/>
              <a:uFill>
                <a:solidFill>
                  <a:srgbClr val="000000"/>
                </a:solidFill>
              </a:uFill>
              <a:latin typeface="Century Gothic"/>
              <a:ea typeface="Berlin Sans FB" panose="020E0602020502020306" pitchFamily="34" charset="0"/>
              <a:cs typeface="Berlin Sans FB" panose="020E0602020502020306" pitchFamily="34" charset="0"/>
            </a:endParaRPr>
          </a:p>
        </p:txBody>
      </p:sp>
    </p:spTree>
    <p:extLst>
      <p:ext uri="{BB962C8B-B14F-4D97-AF65-F5344CB8AC3E}">
        <p14:creationId xmlns:p14="http://schemas.microsoft.com/office/powerpoint/2010/main" val="32837663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0" y="522367"/>
            <a:ext cx="9334500" cy="4826578"/>
          </a:xfrm>
          <a:prstGeom prst="rect">
            <a:avLst/>
          </a:prstGeom>
        </p:spPr>
        <p:txBody>
          <a:bodyPr wrap="square" lIns="91440" tIns="45720" rIns="91440" bIns="45720" anchor="t">
            <a:spAutoFit/>
          </a:bodyPr>
          <a:lstStyle/>
          <a:p>
            <a:pPr marL="1064895" marR="567690" indent="-6350" algn="ctr">
              <a:lnSpc>
                <a:spcPct val="107000"/>
              </a:lnSpc>
              <a:spcAft>
                <a:spcPts val="1495"/>
              </a:spcAft>
            </a:pPr>
            <a:r>
              <a:rPr lang="en-GB" sz="3200" b="1" kern="0" dirty="0">
                <a:solidFill>
                  <a:srgbClr val="00B050"/>
                </a:solidFill>
                <a:latin typeface="Century Gothic"/>
                <a:ea typeface="Berlin Sans FB" panose="020E0602020502020306" pitchFamily="34" charset="0"/>
                <a:cs typeface="Berlin Sans FB" panose="020E0602020502020306" pitchFamily="34" charset="0"/>
              </a:rPr>
              <a:t>Blending</a:t>
            </a:r>
          </a:p>
          <a:p>
            <a:pPr marL="342900" marR="381635" lvl="0" indent="-342900" fontAlgn="base">
              <a:lnSpc>
                <a:spcPct val="108000"/>
              </a:lnSpc>
              <a:spcAft>
                <a:spcPts val="20"/>
              </a:spcAft>
              <a:buClr>
                <a:srgbClr val="000000"/>
              </a:buClr>
              <a:buSzPts val="1800"/>
              <a:buFont typeface="Arial" panose="020B0604020202020204" pitchFamily="34" charset="0"/>
              <a:buChar char="•"/>
            </a:pP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Recognising the letter sounds in a written word, for example c- u- p, and blending them in the order which they are written, to read the word ‘cup’.</a:t>
            </a:r>
            <a:endParaRPr lang="en-GB" sz="32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marL="342900" marR="381635" lvl="0" indent="-342900" fontAlgn="base">
              <a:lnSpc>
                <a:spcPct val="108000"/>
              </a:lnSpc>
              <a:spcAft>
                <a:spcPts val="20"/>
              </a:spcAft>
              <a:buClr>
                <a:srgbClr val="000000"/>
              </a:buClr>
              <a:buSzPts val="1800"/>
              <a:buFont typeface="Arial" panose="020B0604020202020204" pitchFamily="34" charset="0"/>
              <a:buChar char="•"/>
            </a:pP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You can help by using pure sounds- not stretching the sounds e.g. t not t-uh. </a:t>
            </a:r>
            <a:endParaRPr lang="en-GB" sz="32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marL="342900" marR="381635" lvl="0" indent="-342900" fontAlgn="base">
              <a:lnSpc>
                <a:spcPct val="108000"/>
              </a:lnSpc>
              <a:spcAft>
                <a:spcPts val="20"/>
              </a:spcAft>
              <a:buClr>
                <a:srgbClr val="000000"/>
              </a:buClr>
              <a:buSzPts val="1800"/>
              <a:buFont typeface="Arial" panose="020B0604020202020204" pitchFamily="34" charset="0"/>
              <a:buChar char="•"/>
            </a:pP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Sound out and blend ‘alien’ words. </a:t>
            </a:r>
            <a:endParaRPr lang="en-GB" sz="32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marL="885825" marR="381635">
              <a:lnSpc>
                <a:spcPct val="108000"/>
              </a:lnSpc>
              <a:spcAft>
                <a:spcPts val="20"/>
              </a:spcAft>
            </a:pPr>
            <a:endParaRPr lang="en-GB" sz="900" dirty="0">
              <a:solidFill>
                <a:srgbClr val="000000"/>
              </a:solidFill>
              <a:effectLst/>
              <a:latin typeface="Calibri" panose="020F0502020204030204" pitchFamily="34" charset="0"/>
              <a:ea typeface="Calibri" panose="020F0502020204030204" pitchFamily="34" charset="0"/>
            </a:endParaRPr>
          </a:p>
          <a:p>
            <a:pPr marL="885825" marR="381635">
              <a:lnSpc>
                <a:spcPct val="108000"/>
              </a:lnSpc>
              <a:spcAft>
                <a:spcPts val="20"/>
              </a:spcAft>
            </a:pPr>
            <a:endParaRPr lang="en-GB" sz="900" dirty="0">
              <a:solidFill>
                <a:srgbClr val="000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1515952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76873" y="859927"/>
            <a:ext cx="10820906" cy="5149808"/>
          </a:xfrm>
          <a:prstGeom prst="rect">
            <a:avLst/>
          </a:prstGeom>
        </p:spPr>
        <p:txBody>
          <a:bodyPr wrap="square" lIns="91440" tIns="45720" rIns="91440" bIns="45720" anchor="t">
            <a:spAutoFit/>
          </a:bodyPr>
          <a:lstStyle/>
          <a:p>
            <a:pPr marL="885825" marR="381635">
              <a:lnSpc>
                <a:spcPct val="108000"/>
              </a:lnSpc>
              <a:spcAft>
                <a:spcPts val="20"/>
              </a:spcAft>
            </a:pPr>
            <a:r>
              <a:rPr lang="en-GB" sz="3600" b="1" dirty="0">
                <a:solidFill>
                  <a:srgbClr val="00B050"/>
                </a:solidFill>
                <a:latin typeface="Century Gothic"/>
                <a:ea typeface="Calibri" panose="020F0502020204030204" pitchFamily="34" charset="0"/>
              </a:rPr>
              <a:t>What do we use to teach Phonics in school?</a:t>
            </a:r>
            <a:endParaRPr lang="en-GB" sz="3600" b="1" dirty="0">
              <a:solidFill>
                <a:srgbClr val="00B050"/>
              </a:solidFill>
              <a:effectLst/>
              <a:latin typeface="Century Gothic"/>
              <a:ea typeface="Calibri" panose="020F0502020204030204" pitchFamily="34" charset="0"/>
            </a:endParaRPr>
          </a:p>
          <a:p>
            <a:pPr marL="885825" marR="381635">
              <a:lnSpc>
                <a:spcPct val="108000"/>
              </a:lnSpc>
              <a:spcAft>
                <a:spcPts val="20"/>
              </a:spcAft>
            </a:pPr>
            <a:endParaRPr lang="en-GB" sz="2800" dirty="0">
              <a:solidFill>
                <a:srgbClr val="000000"/>
              </a:solidFill>
              <a:effectLst/>
              <a:latin typeface="Century Gothic"/>
              <a:ea typeface="Calibri" panose="020F0502020204030204" pitchFamily="34" charset="0"/>
            </a:endParaRPr>
          </a:p>
          <a:p>
            <a:pPr marL="342900" marR="381635" indent="-342900" fontAlgn="base">
              <a:lnSpc>
                <a:spcPct val="108000"/>
              </a:lnSpc>
              <a:spcAft>
                <a:spcPts val="20"/>
              </a:spcAft>
              <a:buClr>
                <a:srgbClr val="000000"/>
              </a:buClr>
              <a:buSzPts val="1800"/>
              <a:buFont typeface="Arial" panose="020B0604020202020204" pitchFamily="34" charset="0"/>
              <a:buChar char="•"/>
            </a:pPr>
            <a:r>
              <a:rPr lang="en-GB" sz="28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We follow Twinkl Phonics scheme. This is a phased teaching programme which begins in Reception and continues through KS1.</a:t>
            </a:r>
          </a:p>
          <a:p>
            <a:pPr marL="342900" marR="381635" indent="-342900" fontAlgn="base">
              <a:lnSpc>
                <a:spcPct val="108000"/>
              </a:lnSpc>
              <a:spcAft>
                <a:spcPts val="20"/>
              </a:spcAft>
              <a:buClr>
                <a:srgbClr val="000000"/>
              </a:buClr>
              <a:buSzPts val="1800"/>
              <a:buFont typeface="Arial" panose="020B0604020202020204" pitchFamily="34" charset="0"/>
              <a:buChar char="•"/>
            </a:pPr>
            <a:r>
              <a:rPr lang="en-GB" sz="2800" dirty="0">
                <a:solidFill>
                  <a:srgbClr val="000000"/>
                </a:solidFill>
                <a:latin typeface="Century Gothic"/>
                <a:ea typeface="Berlin Sans FB" panose="020E0602020502020306" pitchFamily="34" charset="0"/>
                <a:cs typeface="Berlin Sans FB" panose="020E0602020502020306" pitchFamily="34" charset="0"/>
              </a:rPr>
              <a:t>We also provide activities in the classroom for children to rehearse  and embed the skills they have learnt during the structured session. </a:t>
            </a:r>
          </a:p>
          <a:p>
            <a:pPr marR="381635" lvl="0" fontAlgn="base">
              <a:lnSpc>
                <a:spcPct val="108000"/>
              </a:lnSpc>
              <a:spcAft>
                <a:spcPts val="20"/>
              </a:spcAft>
              <a:buClr>
                <a:srgbClr val="000000"/>
              </a:buClr>
              <a:buSzPts val="1800"/>
            </a:pPr>
            <a:endParaRPr lang="en-GB" sz="28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marR="381635">
              <a:lnSpc>
                <a:spcPct val="108000"/>
              </a:lnSpc>
              <a:spcAft>
                <a:spcPts val="20"/>
              </a:spcAft>
            </a:pPr>
            <a:endParaRPr lang="en-GB" sz="900" dirty="0">
              <a:solidFill>
                <a:srgbClr val="000000"/>
              </a:solidFill>
              <a:effectLst/>
              <a:latin typeface="Century Gothic"/>
              <a:ea typeface="Calibri" panose="020F0502020204030204" pitchFamily="34" charset="0"/>
            </a:endParaRPr>
          </a:p>
        </p:txBody>
      </p:sp>
    </p:spTree>
    <p:extLst>
      <p:ext uri="{BB962C8B-B14F-4D97-AF65-F5344CB8AC3E}">
        <p14:creationId xmlns:p14="http://schemas.microsoft.com/office/powerpoint/2010/main" val="7744477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41829" y="484167"/>
            <a:ext cx="10522857" cy="4867743"/>
          </a:xfrm>
          <a:prstGeom prst="rect">
            <a:avLst/>
          </a:prstGeom>
        </p:spPr>
        <p:txBody>
          <a:bodyPr wrap="square" lIns="91440" tIns="45720" rIns="91440" bIns="45720" anchor="t">
            <a:spAutoFit/>
          </a:bodyPr>
          <a:lstStyle/>
          <a:p>
            <a:pPr marR="261620">
              <a:lnSpc>
                <a:spcPct val="107000"/>
              </a:lnSpc>
              <a:spcAft>
                <a:spcPts val="10"/>
              </a:spcAft>
            </a:pPr>
            <a:r>
              <a:rPr lang="en-GB" sz="3600" b="1" dirty="0">
                <a:solidFill>
                  <a:srgbClr val="00B050"/>
                </a:solidFill>
                <a:latin typeface="Century Gothic"/>
                <a:ea typeface="Berlin Sans FB" panose="020E0602020502020306" pitchFamily="34" charset="0"/>
                <a:cs typeface="Berlin Sans FB" panose="020E0602020502020306" pitchFamily="34" charset="0"/>
              </a:rPr>
              <a:t>Each Phonics session follows the same four part format</a:t>
            </a:r>
          </a:p>
          <a:p>
            <a:pPr marR="261620">
              <a:lnSpc>
                <a:spcPct val="107000"/>
              </a:lnSpc>
              <a:spcAft>
                <a:spcPts val="10"/>
              </a:spcAft>
            </a:pPr>
            <a:endParaRPr lang="en-GB" sz="3600" dirty="0">
              <a:solidFill>
                <a:srgbClr val="000000"/>
              </a:solidFill>
              <a:effectLst/>
              <a:latin typeface="Century Gothic"/>
              <a:ea typeface="Calibri" panose="020F0502020204030204" pitchFamily="34" charset="0"/>
            </a:endParaRPr>
          </a:p>
          <a:p>
            <a:pPr lvl="0" fontAlgn="base">
              <a:lnSpc>
                <a:spcPct val="110000"/>
              </a:lnSpc>
              <a:spcAft>
                <a:spcPts val="15"/>
              </a:spcAft>
              <a:buClr>
                <a:srgbClr val="000000"/>
              </a:buClr>
              <a:buSzPts val="3600"/>
            </a:pPr>
            <a:r>
              <a:rPr lang="en-GB" sz="36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1. Revisit and Review</a:t>
            </a:r>
            <a:endParaRPr lang="en-GB" sz="36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lvl="0" fontAlgn="base">
              <a:lnSpc>
                <a:spcPct val="110000"/>
              </a:lnSpc>
              <a:spcAft>
                <a:spcPts val="15"/>
              </a:spcAft>
              <a:buClr>
                <a:srgbClr val="000000"/>
              </a:buClr>
              <a:buSzPts val="3600"/>
            </a:pPr>
            <a:r>
              <a:rPr lang="en-GB" sz="36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2. Teach</a:t>
            </a:r>
            <a:endParaRPr lang="en-GB" sz="36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lvl="0" fontAlgn="base">
              <a:lnSpc>
                <a:spcPct val="110000"/>
              </a:lnSpc>
              <a:spcAft>
                <a:spcPts val="15"/>
              </a:spcAft>
              <a:buClr>
                <a:srgbClr val="000000"/>
              </a:buClr>
              <a:buSzPts val="3600"/>
            </a:pPr>
            <a:r>
              <a:rPr lang="en-GB" sz="36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3. Practise</a:t>
            </a:r>
            <a:endParaRPr lang="en-GB" sz="36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lvl="0" fontAlgn="base">
              <a:lnSpc>
                <a:spcPct val="110000"/>
              </a:lnSpc>
              <a:spcAft>
                <a:spcPts val="15"/>
              </a:spcAft>
              <a:buClr>
                <a:srgbClr val="000000"/>
              </a:buClr>
              <a:buSzPts val="3600"/>
            </a:pPr>
            <a:r>
              <a:rPr lang="en-GB" sz="36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4. Apply</a:t>
            </a:r>
            <a:endParaRPr lang="en-GB" sz="36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lvl="0" fontAlgn="base">
              <a:lnSpc>
                <a:spcPct val="110000"/>
              </a:lnSpc>
              <a:spcAft>
                <a:spcPts val="15"/>
              </a:spcAft>
              <a:buClr>
                <a:srgbClr val="000000"/>
              </a:buClr>
              <a:buSzPts val="3600"/>
            </a:pPr>
            <a:endParaRPr lang="en-GB" sz="36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507207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69143" y="712475"/>
            <a:ext cx="8360228" cy="4706930"/>
          </a:xfrm>
          <a:prstGeom prst="rect">
            <a:avLst/>
          </a:prstGeom>
        </p:spPr>
        <p:txBody>
          <a:bodyPr wrap="square" lIns="91440" tIns="45720" rIns="91440" bIns="45720" anchor="t">
            <a:spAutoFit/>
          </a:bodyPr>
          <a:lstStyle/>
          <a:p>
            <a:pPr marR="381635">
              <a:lnSpc>
                <a:spcPct val="108000"/>
              </a:lnSpc>
              <a:spcAft>
                <a:spcPts val="20"/>
              </a:spcAft>
            </a:pPr>
            <a:r>
              <a:rPr lang="en-GB" sz="2800" b="1" dirty="0">
                <a:solidFill>
                  <a:srgbClr val="00B050"/>
                </a:solidFill>
                <a:latin typeface="Century Gothic"/>
                <a:ea typeface="Calibri" panose="020F0502020204030204" pitchFamily="34" charset="0"/>
              </a:rPr>
              <a:t>Level One</a:t>
            </a:r>
            <a:endParaRPr lang="en-GB" sz="2800" b="1" dirty="0">
              <a:solidFill>
                <a:srgbClr val="00B050"/>
              </a:solidFill>
              <a:effectLst/>
              <a:latin typeface="Century Gothic"/>
              <a:ea typeface="Calibri" panose="020F0502020204030204" pitchFamily="34" charset="0"/>
            </a:endParaRPr>
          </a:p>
          <a:p>
            <a:pPr marL="251460">
              <a:lnSpc>
                <a:spcPct val="107000"/>
              </a:lnSpc>
              <a:spcAft>
                <a:spcPts val="0"/>
              </a:spcAft>
            </a:pPr>
            <a:r>
              <a:rPr lang="en-GB" sz="2800" dirty="0">
                <a:solidFill>
                  <a:srgbClr val="000000"/>
                </a:solidFill>
                <a:latin typeface="Century Gothic"/>
                <a:ea typeface="Berlin Sans FB" panose="020E0602020502020306" pitchFamily="34" charset="0"/>
                <a:cs typeface="Berlin Sans FB" panose="020E0602020502020306" pitchFamily="34" charset="0"/>
              </a:rPr>
              <a:t>Level one comprises of seven aspects.</a:t>
            </a:r>
          </a:p>
          <a:p>
            <a:pPr marL="251460">
              <a:lnSpc>
                <a:spcPct val="107000"/>
              </a:lnSpc>
              <a:spcAft>
                <a:spcPts val="0"/>
              </a:spcAft>
            </a:pPr>
            <a:endParaRPr lang="en-GB" sz="2800" dirty="0">
              <a:solidFill>
                <a:srgbClr val="000000"/>
              </a:solidFill>
              <a:effectLst/>
              <a:latin typeface="Century Gothic"/>
              <a:ea typeface="Calibri" panose="020F0502020204030204" pitchFamily="34" charset="0"/>
            </a:endParaRPr>
          </a:p>
          <a:p>
            <a:pPr marL="248285" indent="-6350">
              <a:lnSpc>
                <a:spcPct val="107000"/>
              </a:lnSpc>
              <a:spcAft>
                <a:spcPts val="15"/>
              </a:spcAft>
            </a:pPr>
            <a:r>
              <a:rPr lang="en-GB" sz="2800" dirty="0">
                <a:solidFill>
                  <a:srgbClr val="0000FF"/>
                </a:solidFill>
                <a:latin typeface="Century Gothic"/>
                <a:ea typeface="Berlin Sans FB" panose="020E0602020502020306" pitchFamily="34" charset="0"/>
                <a:cs typeface="Berlin Sans FB" panose="020E0602020502020306" pitchFamily="34" charset="0"/>
              </a:rPr>
              <a:t>Aspect One: Environmental Sounds</a:t>
            </a:r>
            <a:endParaRPr lang="en-GB" sz="2800" dirty="0">
              <a:solidFill>
                <a:srgbClr val="000000"/>
              </a:solidFill>
              <a:effectLst/>
              <a:latin typeface="Century Gothic"/>
              <a:ea typeface="Calibri" panose="020F0502020204030204" pitchFamily="34" charset="0"/>
            </a:endParaRPr>
          </a:p>
          <a:p>
            <a:pPr marL="248285" indent="-6350">
              <a:lnSpc>
                <a:spcPct val="107000"/>
              </a:lnSpc>
              <a:spcAft>
                <a:spcPts val="15"/>
              </a:spcAft>
            </a:pPr>
            <a:r>
              <a:rPr lang="en-GB" sz="2800" dirty="0">
                <a:solidFill>
                  <a:srgbClr val="0000FF"/>
                </a:solidFill>
                <a:latin typeface="Century Gothic"/>
                <a:ea typeface="Berlin Sans FB" panose="020E0602020502020306" pitchFamily="34" charset="0"/>
                <a:cs typeface="Berlin Sans FB" panose="020E0602020502020306" pitchFamily="34" charset="0"/>
              </a:rPr>
              <a:t>Aspect Two: Instrumental Sounds</a:t>
            </a:r>
            <a:endParaRPr lang="en-GB" sz="2800" dirty="0">
              <a:solidFill>
                <a:srgbClr val="000000"/>
              </a:solidFill>
              <a:effectLst/>
              <a:latin typeface="Century Gothic"/>
              <a:ea typeface="Calibri" panose="020F0502020204030204" pitchFamily="34" charset="0"/>
            </a:endParaRPr>
          </a:p>
          <a:p>
            <a:pPr marL="248285" indent="-6350">
              <a:lnSpc>
                <a:spcPct val="107000"/>
              </a:lnSpc>
              <a:spcAft>
                <a:spcPts val="15"/>
              </a:spcAft>
            </a:pPr>
            <a:r>
              <a:rPr lang="en-GB" sz="2800" dirty="0">
                <a:solidFill>
                  <a:srgbClr val="0000FF"/>
                </a:solidFill>
                <a:latin typeface="Century Gothic"/>
                <a:ea typeface="Berlin Sans FB" panose="020E0602020502020306" pitchFamily="34" charset="0"/>
                <a:cs typeface="Berlin Sans FB" panose="020E0602020502020306" pitchFamily="34" charset="0"/>
              </a:rPr>
              <a:t>Aspect Three: Body Percussion</a:t>
            </a:r>
            <a:endParaRPr lang="en-GB" sz="2800" dirty="0">
              <a:solidFill>
                <a:srgbClr val="000000"/>
              </a:solidFill>
              <a:effectLst/>
              <a:latin typeface="Century Gothic"/>
              <a:ea typeface="Calibri" panose="020F0502020204030204" pitchFamily="34" charset="0"/>
            </a:endParaRPr>
          </a:p>
          <a:p>
            <a:pPr marL="248285" indent="-6350">
              <a:lnSpc>
                <a:spcPct val="107000"/>
              </a:lnSpc>
              <a:spcAft>
                <a:spcPts val="15"/>
              </a:spcAft>
            </a:pPr>
            <a:r>
              <a:rPr lang="en-GB" sz="2800" dirty="0">
                <a:solidFill>
                  <a:srgbClr val="0000FF"/>
                </a:solidFill>
                <a:latin typeface="Century Gothic"/>
                <a:ea typeface="Berlin Sans FB" panose="020E0602020502020306" pitchFamily="34" charset="0"/>
                <a:cs typeface="Berlin Sans FB" panose="020E0602020502020306" pitchFamily="34" charset="0"/>
              </a:rPr>
              <a:t>Aspect Four: Rhythm and Rhyme</a:t>
            </a:r>
            <a:endParaRPr lang="en-GB" sz="2800" dirty="0">
              <a:solidFill>
                <a:srgbClr val="000000"/>
              </a:solidFill>
              <a:effectLst/>
              <a:latin typeface="Century Gothic"/>
              <a:ea typeface="Calibri" panose="020F0502020204030204" pitchFamily="34" charset="0"/>
            </a:endParaRPr>
          </a:p>
          <a:p>
            <a:pPr marL="248285" indent="-6350">
              <a:lnSpc>
                <a:spcPct val="107000"/>
              </a:lnSpc>
              <a:spcAft>
                <a:spcPts val="15"/>
              </a:spcAft>
            </a:pPr>
            <a:r>
              <a:rPr lang="en-GB" sz="2800" dirty="0">
                <a:solidFill>
                  <a:srgbClr val="0000FF"/>
                </a:solidFill>
                <a:latin typeface="Century Gothic"/>
                <a:ea typeface="Berlin Sans FB" panose="020E0602020502020306" pitchFamily="34" charset="0"/>
                <a:cs typeface="Berlin Sans FB" panose="020E0602020502020306" pitchFamily="34" charset="0"/>
              </a:rPr>
              <a:t>Aspect Five: Alliteration</a:t>
            </a:r>
            <a:endParaRPr lang="en-GB" sz="2800" dirty="0">
              <a:solidFill>
                <a:srgbClr val="000000"/>
              </a:solidFill>
              <a:effectLst/>
              <a:latin typeface="Century Gothic"/>
              <a:ea typeface="Calibri" panose="020F0502020204030204" pitchFamily="34" charset="0"/>
            </a:endParaRPr>
          </a:p>
          <a:p>
            <a:pPr marL="248285" indent="-6350">
              <a:lnSpc>
                <a:spcPct val="107000"/>
              </a:lnSpc>
              <a:spcAft>
                <a:spcPts val="15"/>
              </a:spcAft>
            </a:pPr>
            <a:r>
              <a:rPr lang="en-GB" sz="2800" dirty="0">
                <a:solidFill>
                  <a:srgbClr val="0000FF"/>
                </a:solidFill>
                <a:latin typeface="Century Gothic"/>
                <a:ea typeface="Berlin Sans FB" panose="020E0602020502020306" pitchFamily="34" charset="0"/>
                <a:cs typeface="Berlin Sans FB" panose="020E0602020502020306" pitchFamily="34" charset="0"/>
              </a:rPr>
              <a:t>Aspect Six: Voice Sounds</a:t>
            </a:r>
            <a:endParaRPr lang="en-GB" sz="2800" dirty="0">
              <a:solidFill>
                <a:srgbClr val="000000"/>
              </a:solidFill>
              <a:effectLst/>
              <a:latin typeface="Century Gothic"/>
              <a:ea typeface="Calibri" panose="020F0502020204030204" pitchFamily="34" charset="0"/>
            </a:endParaRPr>
          </a:p>
          <a:p>
            <a:pPr marL="248285" indent="-6350">
              <a:lnSpc>
                <a:spcPct val="107000"/>
              </a:lnSpc>
              <a:spcAft>
                <a:spcPts val="15"/>
              </a:spcAft>
            </a:pPr>
            <a:r>
              <a:rPr lang="en-GB" sz="2800" dirty="0">
                <a:solidFill>
                  <a:srgbClr val="0000FF"/>
                </a:solidFill>
                <a:latin typeface="Century Gothic"/>
                <a:ea typeface="Berlin Sans FB" panose="020E0602020502020306" pitchFamily="34" charset="0"/>
                <a:cs typeface="Berlin Sans FB" panose="020E0602020502020306" pitchFamily="34" charset="0"/>
              </a:rPr>
              <a:t>Aspect Seven: Oral Blending and segmenting</a:t>
            </a:r>
            <a:endParaRPr lang="en-GB" sz="2800" dirty="0">
              <a:solidFill>
                <a:srgbClr val="000000"/>
              </a:solidFill>
              <a:effectLst/>
              <a:latin typeface="Century Gothic"/>
              <a:ea typeface="Calibri" panose="020F0502020204030204" pitchFamily="34" charset="0"/>
            </a:endParaRPr>
          </a:p>
        </p:txBody>
      </p:sp>
    </p:spTree>
    <p:extLst>
      <p:ext uri="{BB962C8B-B14F-4D97-AF65-F5344CB8AC3E}">
        <p14:creationId xmlns:p14="http://schemas.microsoft.com/office/powerpoint/2010/main" val="21104060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15999" y="655682"/>
            <a:ext cx="9419771" cy="4664803"/>
          </a:xfrm>
          <a:prstGeom prst="rect">
            <a:avLst/>
          </a:prstGeom>
        </p:spPr>
        <p:txBody>
          <a:bodyPr wrap="square" lIns="91440" tIns="45720" rIns="91440" bIns="45720" anchor="t">
            <a:spAutoFit/>
          </a:bodyPr>
          <a:lstStyle/>
          <a:p>
            <a:pPr marL="2583180" indent="-6350">
              <a:lnSpc>
                <a:spcPct val="107000"/>
              </a:lnSpc>
            </a:pPr>
            <a:r>
              <a:rPr lang="en-GB" sz="4000" b="1" kern="0" dirty="0">
                <a:solidFill>
                  <a:srgbClr val="00B050"/>
                </a:solidFill>
                <a:latin typeface="Century Gothic"/>
                <a:ea typeface="Berlin Sans FB" panose="020E0602020502020306" pitchFamily="34" charset="0"/>
                <a:cs typeface="Berlin Sans FB" panose="020E0602020502020306" pitchFamily="34" charset="0"/>
              </a:rPr>
              <a:t>Level Two</a:t>
            </a:r>
          </a:p>
          <a:p>
            <a:pPr marL="2583180" indent="-6350">
              <a:lnSpc>
                <a:spcPct val="107000"/>
              </a:lnSpc>
            </a:pPr>
            <a:endParaRPr lang="en-GB" sz="3200" b="1" kern="0" dirty="0">
              <a:solidFill>
                <a:srgbClr val="DEBAE4"/>
              </a:solidFill>
              <a:effectLst/>
              <a:latin typeface="Century Gothic"/>
              <a:ea typeface="Berlin Sans FB" panose="020E0602020502020306" pitchFamily="34" charset="0"/>
              <a:cs typeface="Berlin Sans FB" panose="020E0602020502020306" pitchFamily="34" charset="0"/>
            </a:endParaRPr>
          </a:p>
          <a:p>
            <a:pPr marL="401955" marR="974090" indent="-6350">
              <a:lnSpc>
                <a:spcPct val="110000"/>
              </a:lnSpc>
              <a:spcAft>
                <a:spcPts val="15"/>
              </a:spcAft>
            </a:pPr>
            <a:r>
              <a:rPr lang="en-GB" sz="3200" dirty="0">
                <a:solidFill>
                  <a:srgbClr val="000000"/>
                </a:solidFill>
                <a:latin typeface="Century Gothic"/>
                <a:ea typeface="Berlin Sans FB" panose="020E0602020502020306" pitchFamily="34" charset="0"/>
                <a:cs typeface="Berlin Sans FB" panose="020E0602020502020306" pitchFamily="34" charset="0"/>
              </a:rPr>
              <a:t>By the end of level two children should be able to read some </a:t>
            </a:r>
            <a:r>
              <a:rPr lang="en-GB" sz="3200" dirty="0" err="1">
                <a:solidFill>
                  <a:srgbClr val="000000"/>
                </a:solidFill>
                <a:latin typeface="Century Gothic"/>
                <a:ea typeface="Berlin Sans FB" panose="020E0602020502020306" pitchFamily="34" charset="0"/>
                <a:cs typeface="Berlin Sans FB" panose="020E0602020502020306" pitchFamily="34" charset="0"/>
              </a:rPr>
              <a:t>vc</a:t>
            </a:r>
            <a:r>
              <a:rPr lang="en-GB" sz="3200" dirty="0">
                <a:solidFill>
                  <a:srgbClr val="000000"/>
                </a:solidFill>
                <a:latin typeface="Century Gothic"/>
                <a:ea typeface="Berlin Sans FB" panose="020E0602020502020306" pitchFamily="34" charset="0"/>
                <a:cs typeface="Berlin Sans FB" panose="020E0602020502020306" pitchFamily="34" charset="0"/>
              </a:rPr>
              <a:t> and </a:t>
            </a:r>
            <a:r>
              <a:rPr lang="en-GB" sz="3200" dirty="0" err="1">
                <a:solidFill>
                  <a:srgbClr val="000000"/>
                </a:solidFill>
                <a:latin typeface="Century Gothic"/>
                <a:ea typeface="Berlin Sans FB" panose="020E0602020502020306" pitchFamily="34" charset="0"/>
                <a:cs typeface="Berlin Sans FB" panose="020E0602020502020306" pitchFamily="34" charset="0"/>
              </a:rPr>
              <a:t>cvc</a:t>
            </a:r>
            <a:r>
              <a:rPr lang="en-GB" sz="3200" dirty="0">
                <a:solidFill>
                  <a:srgbClr val="000000"/>
                </a:solidFill>
                <a:latin typeface="Century Gothic"/>
                <a:ea typeface="Berlin Sans FB" panose="020E0602020502020306" pitchFamily="34" charset="0"/>
                <a:cs typeface="Berlin Sans FB" panose="020E0602020502020306" pitchFamily="34" charset="0"/>
              </a:rPr>
              <a:t> words.</a:t>
            </a:r>
            <a:endParaRPr lang="en-GB" sz="3200" dirty="0">
              <a:solidFill>
                <a:srgbClr val="000000"/>
              </a:solidFill>
              <a:effectLst/>
              <a:latin typeface="Century Gothic"/>
              <a:ea typeface="Calibri" panose="020F0502020204030204" pitchFamily="34" charset="0"/>
            </a:endParaRPr>
          </a:p>
          <a:p>
            <a:pPr marL="401955" marR="1724025" indent="-6350">
              <a:lnSpc>
                <a:spcPct val="110000"/>
              </a:lnSpc>
              <a:spcAft>
                <a:spcPts val="15"/>
              </a:spcAft>
            </a:pPr>
            <a:r>
              <a:rPr lang="en-GB" sz="3200" dirty="0">
                <a:solidFill>
                  <a:srgbClr val="000000"/>
                </a:solidFill>
                <a:latin typeface="Century Gothic"/>
                <a:ea typeface="Berlin Sans FB" panose="020E0602020502020306" pitchFamily="34" charset="0"/>
                <a:cs typeface="Berlin Sans FB" panose="020E0602020502020306" pitchFamily="34" charset="0"/>
              </a:rPr>
              <a:t>Children will also learn to read the tricky words </a:t>
            </a:r>
          </a:p>
          <a:p>
            <a:pPr marL="401955" marR="1724025" indent="-6350">
              <a:lnSpc>
                <a:spcPct val="110000"/>
              </a:lnSpc>
              <a:spcAft>
                <a:spcPts val="15"/>
              </a:spcAft>
            </a:pPr>
            <a:r>
              <a:rPr lang="en-GB" sz="3200" dirty="0">
                <a:solidFill>
                  <a:srgbClr val="000000"/>
                </a:solidFill>
                <a:latin typeface="Century Gothic"/>
                <a:ea typeface="Berlin Sans FB" panose="020E0602020502020306" pitchFamily="34" charset="0"/>
                <a:cs typeface="Berlin Sans FB" panose="020E0602020502020306" pitchFamily="34" charset="0"/>
              </a:rPr>
              <a:t>‘the, to, go, I and no.’ </a:t>
            </a:r>
            <a:endParaRPr lang="en-GB" sz="3200" dirty="0">
              <a:solidFill>
                <a:srgbClr val="000000"/>
              </a:solidFill>
              <a:effectLst/>
              <a:latin typeface="Century Gothic"/>
              <a:ea typeface="Calibri" panose="020F0502020204030204" pitchFamily="34" charset="0"/>
            </a:endParaRPr>
          </a:p>
          <a:p>
            <a:pPr marL="24130" marR="261620" algn="ctr">
              <a:lnSpc>
                <a:spcPct val="107000"/>
              </a:lnSpc>
              <a:spcAft>
                <a:spcPts val="10"/>
              </a:spcAft>
            </a:pPr>
            <a:endParaRPr lang="en-GB" sz="900" dirty="0">
              <a:solidFill>
                <a:srgbClr val="000000"/>
              </a:solidFill>
              <a:effectLst/>
              <a:latin typeface="Century Gothic"/>
              <a:ea typeface="Calibri" panose="020F0502020204030204" pitchFamily="34" charset="0"/>
            </a:endParaRPr>
          </a:p>
        </p:txBody>
      </p:sp>
    </p:spTree>
    <p:extLst>
      <p:ext uri="{BB962C8B-B14F-4D97-AF65-F5344CB8AC3E}">
        <p14:creationId xmlns:p14="http://schemas.microsoft.com/office/powerpoint/2010/main" val="10882455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76335" y="725276"/>
            <a:ext cx="10582830" cy="3941913"/>
          </a:xfrm>
          <a:prstGeom prst="rect">
            <a:avLst/>
          </a:prstGeom>
        </p:spPr>
        <p:txBody>
          <a:bodyPr wrap="square" lIns="91440" tIns="45720" rIns="91440" bIns="45720" anchor="t">
            <a:spAutoFit/>
          </a:bodyPr>
          <a:lstStyle/>
          <a:p>
            <a:pPr marL="1064895" marR="1120140" indent="-6350">
              <a:lnSpc>
                <a:spcPct val="107000"/>
              </a:lnSpc>
            </a:pPr>
            <a:r>
              <a:rPr lang="en-GB" sz="4000" b="1" kern="0" dirty="0">
                <a:solidFill>
                  <a:srgbClr val="00B050"/>
                </a:solidFill>
                <a:latin typeface="Century Gothic"/>
                <a:ea typeface="Berlin Sans FB" panose="020E0602020502020306" pitchFamily="34" charset="0"/>
                <a:cs typeface="Berlin Sans FB" panose="020E0602020502020306" pitchFamily="34" charset="0"/>
              </a:rPr>
              <a:t>Level Three</a:t>
            </a:r>
            <a:endParaRPr lang="en-GB" sz="4000" b="1" kern="0" dirty="0">
              <a:solidFill>
                <a:srgbClr val="00B050"/>
              </a:solidFill>
              <a:effectLst/>
              <a:latin typeface="Century Gothic"/>
              <a:ea typeface="Berlin Sans FB" panose="020E0602020502020306" pitchFamily="34" charset="0"/>
              <a:cs typeface="Berlin Sans FB" panose="020E0602020502020306" pitchFamily="34" charset="0"/>
            </a:endParaRPr>
          </a:p>
          <a:p>
            <a:pPr marR="92075" algn="ctr">
              <a:lnSpc>
                <a:spcPct val="107000"/>
              </a:lnSpc>
              <a:spcAft>
                <a:spcPts val="15"/>
              </a:spcAft>
            </a:pPr>
            <a:endParaRPr lang="en-GB" sz="3200" dirty="0">
              <a:solidFill>
                <a:srgbClr val="000000"/>
              </a:solidFill>
              <a:effectLst/>
              <a:latin typeface="Century Gothic"/>
              <a:ea typeface="Calibri" panose="020F0502020204030204" pitchFamily="34" charset="0"/>
            </a:endParaRPr>
          </a:p>
          <a:p>
            <a:pPr marL="342900" lvl="0" indent="-342900" fontAlgn="base">
              <a:lnSpc>
                <a:spcPct val="110000"/>
              </a:lnSpc>
              <a:spcAft>
                <a:spcPts val="15"/>
              </a:spcAft>
              <a:buClr>
                <a:srgbClr val="000000"/>
              </a:buClr>
              <a:buSzPts val="3600"/>
              <a:buFont typeface="Arial" panose="020B0604020202020204" pitchFamily="34" charset="0"/>
              <a:buChar char="•"/>
            </a:pP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Children are taught another 25 graphemes.</a:t>
            </a:r>
            <a:endParaRPr lang="en-GB" sz="32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marL="342900" lvl="0" indent="-342900" fontAlgn="base">
              <a:lnSpc>
                <a:spcPct val="110000"/>
              </a:lnSpc>
              <a:spcAft>
                <a:spcPts val="15"/>
              </a:spcAft>
              <a:buClr>
                <a:srgbClr val="000000"/>
              </a:buClr>
              <a:buSzPts val="3600"/>
              <a:buFont typeface="Arial" panose="020B0604020202020204" pitchFamily="34" charset="0"/>
              <a:buChar char="•"/>
            </a:pP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Children continue to blend and segment CVC words for reading and spelling.</a:t>
            </a:r>
            <a:endParaRPr lang="en-GB" sz="32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marL="342900" lvl="0" indent="-342900" fontAlgn="base">
              <a:lnSpc>
                <a:spcPct val="110000"/>
              </a:lnSpc>
              <a:spcAft>
                <a:spcPts val="15"/>
              </a:spcAft>
              <a:buClr>
                <a:srgbClr val="000000"/>
              </a:buClr>
              <a:buSzPts val="3600"/>
              <a:buFont typeface="Arial" panose="020B0604020202020204" pitchFamily="34" charset="0"/>
              <a:buChar char="•"/>
            </a:pP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Children will then use this knowledge to blend and segment two syllable words.</a:t>
            </a:r>
            <a:endParaRPr lang="en-GB" sz="32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993330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9257" y="388350"/>
            <a:ext cx="9971314" cy="5305683"/>
          </a:xfrm>
          <a:prstGeom prst="rect">
            <a:avLst/>
          </a:prstGeom>
        </p:spPr>
        <p:txBody>
          <a:bodyPr wrap="square" lIns="91440" tIns="45720" rIns="91440" bIns="45720" anchor="t">
            <a:spAutoFit/>
          </a:bodyPr>
          <a:lstStyle/>
          <a:p>
            <a:pPr marL="1064895" marR="438785" indent="-6350" algn="ctr">
              <a:lnSpc>
                <a:spcPct val="107000"/>
              </a:lnSpc>
              <a:spcAft>
                <a:spcPts val="0"/>
              </a:spcAft>
            </a:pPr>
            <a:r>
              <a:rPr lang="en-GB" sz="3200" b="1" kern="0" dirty="0">
                <a:solidFill>
                  <a:srgbClr val="00B050"/>
                </a:solidFill>
                <a:latin typeface="Century Gothic"/>
                <a:ea typeface="Berlin Sans FB" panose="020E0602020502020306" pitchFamily="34" charset="0"/>
                <a:cs typeface="Berlin Sans FB" panose="020E0602020502020306" pitchFamily="34" charset="0"/>
              </a:rPr>
              <a:t>Level Four</a:t>
            </a:r>
            <a:endParaRPr lang="en-GB" sz="3200" b="1" kern="0" dirty="0">
              <a:solidFill>
                <a:srgbClr val="00B050"/>
              </a:solidFill>
              <a:effectLst/>
              <a:latin typeface="Century Gothic"/>
              <a:ea typeface="Berlin Sans FB" panose="020E0602020502020306" pitchFamily="34" charset="0"/>
              <a:cs typeface="Berlin Sans FB" panose="020E0602020502020306" pitchFamily="34" charset="0"/>
            </a:endParaRPr>
          </a:p>
          <a:p>
            <a:pPr marR="149860" algn="ctr">
              <a:lnSpc>
                <a:spcPct val="107000"/>
              </a:lnSpc>
              <a:spcAft>
                <a:spcPts val="125"/>
              </a:spcAft>
            </a:pPr>
            <a:endParaRPr lang="en-GB" dirty="0">
              <a:solidFill>
                <a:srgbClr val="000000"/>
              </a:solidFill>
              <a:effectLst/>
              <a:latin typeface="Century Gothic"/>
              <a:ea typeface="Calibri" panose="020F0502020204030204" pitchFamily="34" charset="0"/>
            </a:endParaRPr>
          </a:p>
          <a:p>
            <a:pPr marL="342900" lvl="0" indent="-342900" fontAlgn="base">
              <a:lnSpc>
                <a:spcPct val="108000"/>
              </a:lnSpc>
              <a:spcAft>
                <a:spcPts val="20"/>
              </a:spcAft>
              <a:buClr>
                <a:srgbClr val="000000"/>
              </a:buClr>
              <a:buSzPts val="2800"/>
              <a:buFont typeface="Arial" panose="020B0604020202020204" pitchFamily="34" charset="0"/>
              <a:buChar char="•"/>
            </a:pP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By level 4 children are able to represent each of 42 phonemes by a grapheme. Children will be able to blend and segment CVC words for reading and spelling.</a:t>
            </a:r>
            <a:endParaRPr lang="en-GB" sz="32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marL="342900" lvl="0" indent="-342900" fontAlgn="base">
              <a:lnSpc>
                <a:spcPct val="108000"/>
              </a:lnSpc>
              <a:spcAft>
                <a:spcPts val="20"/>
              </a:spcAft>
              <a:buClr>
                <a:srgbClr val="000000"/>
              </a:buClr>
              <a:buSzPts val="2800"/>
              <a:buFont typeface="Arial" panose="020B0604020202020204" pitchFamily="34" charset="0"/>
              <a:buChar char="•"/>
            </a:pP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Level 4 is consolidation of children’s knowledge. Children are encouraged to practice blending for reading and segmenting for spelling of adjacent consonants</a:t>
            </a:r>
            <a:r>
              <a:rPr lang="en-GB" sz="3200" dirty="0">
                <a:solidFill>
                  <a:srgbClr val="000000"/>
                </a:solidFill>
                <a:uFill>
                  <a:solidFill>
                    <a:srgbClr val="000000"/>
                  </a:solidFill>
                </a:uFill>
                <a:latin typeface="Century Gothic"/>
                <a:ea typeface="Arial" panose="020B0604020202020204" pitchFamily="34" charset="0"/>
                <a:cs typeface="Arial"/>
              </a:rPr>
              <a:t>.</a:t>
            </a:r>
            <a:endParaRPr lang="en-GB" sz="3200" u="none" strike="noStrike" dirty="0">
              <a:solidFill>
                <a:srgbClr val="000000"/>
              </a:solidFill>
              <a:effectLst/>
              <a:uFill>
                <a:solidFill>
                  <a:srgbClr val="000000"/>
                </a:solidFill>
              </a:uFill>
              <a:latin typeface="Century Gothic"/>
              <a:ea typeface="Arial" panose="020B0604020202020204" pitchFamily="34" charset="0"/>
              <a:cs typeface="Arial"/>
            </a:endParaRPr>
          </a:p>
        </p:txBody>
      </p:sp>
    </p:spTree>
    <p:extLst>
      <p:ext uri="{BB962C8B-B14F-4D97-AF65-F5344CB8AC3E}">
        <p14:creationId xmlns:p14="http://schemas.microsoft.com/office/powerpoint/2010/main" val="4819747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9257" y="388350"/>
            <a:ext cx="9971314" cy="3545586"/>
          </a:xfrm>
          <a:prstGeom prst="rect">
            <a:avLst/>
          </a:prstGeom>
        </p:spPr>
        <p:txBody>
          <a:bodyPr wrap="square" lIns="91440" tIns="45720" rIns="91440" bIns="45720" anchor="t">
            <a:spAutoFit/>
          </a:bodyPr>
          <a:lstStyle/>
          <a:p>
            <a:pPr marL="1064895" marR="438785" indent="-6350" algn="ctr">
              <a:lnSpc>
                <a:spcPct val="107000"/>
              </a:lnSpc>
              <a:spcAft>
                <a:spcPts val="0"/>
              </a:spcAft>
            </a:pPr>
            <a:r>
              <a:rPr lang="en-GB" sz="3200" b="1" kern="0" dirty="0">
                <a:solidFill>
                  <a:srgbClr val="00B050"/>
                </a:solidFill>
                <a:latin typeface="Century Gothic"/>
                <a:ea typeface="Berlin Sans FB" panose="020E0602020502020306" pitchFamily="34" charset="0"/>
                <a:cs typeface="Berlin Sans FB" panose="020E0602020502020306" pitchFamily="34" charset="0"/>
              </a:rPr>
              <a:t>Level Five</a:t>
            </a:r>
            <a:endParaRPr lang="en-GB" sz="3200" b="1" kern="0" dirty="0">
              <a:solidFill>
                <a:srgbClr val="00B050"/>
              </a:solidFill>
              <a:effectLst/>
              <a:latin typeface="Century Gothic"/>
              <a:ea typeface="Berlin Sans FB" panose="020E0602020502020306" pitchFamily="34" charset="0"/>
              <a:cs typeface="Berlin Sans FB" panose="020E0602020502020306" pitchFamily="34" charset="0"/>
            </a:endParaRPr>
          </a:p>
          <a:p>
            <a:pPr marR="149860" algn="ctr">
              <a:lnSpc>
                <a:spcPct val="107000"/>
              </a:lnSpc>
              <a:spcAft>
                <a:spcPts val="125"/>
              </a:spcAft>
            </a:pPr>
            <a:endParaRPr lang="en-GB" dirty="0">
              <a:solidFill>
                <a:srgbClr val="000000"/>
              </a:solidFill>
              <a:effectLst/>
              <a:latin typeface="Century Gothic"/>
              <a:ea typeface="Calibri" panose="020F0502020204030204" pitchFamily="34" charset="0"/>
            </a:endParaRPr>
          </a:p>
          <a:p>
            <a:pPr marL="342900" lvl="0" indent="-342900" fontAlgn="base">
              <a:lnSpc>
                <a:spcPct val="108000"/>
              </a:lnSpc>
              <a:spcAft>
                <a:spcPts val="20"/>
              </a:spcAft>
              <a:buClr>
                <a:srgbClr val="000000"/>
              </a:buClr>
              <a:buSzPts val="2800"/>
              <a:buFont typeface="Arial" panose="020B0604020202020204" pitchFamily="34" charset="0"/>
              <a:buChar char="•"/>
            </a:pP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Level 5 children teaches the children alternative ways of pronouncing and representing phonemes. </a:t>
            </a:r>
          </a:p>
          <a:p>
            <a:pPr lvl="0" fontAlgn="base">
              <a:lnSpc>
                <a:spcPct val="108000"/>
              </a:lnSpc>
              <a:spcAft>
                <a:spcPts val="20"/>
              </a:spcAft>
              <a:buClr>
                <a:srgbClr val="000000"/>
              </a:buClr>
              <a:buSzPts val="2800"/>
            </a:pPr>
            <a:r>
              <a:rPr lang="en-GB" sz="3200" dirty="0">
                <a:solidFill>
                  <a:srgbClr val="000000"/>
                </a:solidFill>
                <a:uFill>
                  <a:solidFill>
                    <a:srgbClr val="000000"/>
                  </a:solidFill>
                </a:uFill>
                <a:latin typeface="Century Gothic"/>
                <a:ea typeface="Berlin Sans FB" panose="020E0602020502020306" pitchFamily="34" charset="0"/>
                <a:cs typeface="Berlin Sans FB" panose="020E0602020502020306" pitchFamily="34" charset="0"/>
              </a:rPr>
              <a:t>          </a:t>
            </a:r>
          </a:p>
          <a:p>
            <a:pPr marL="342900" lvl="0" indent="-342900" fontAlgn="base">
              <a:lnSpc>
                <a:spcPct val="108000"/>
              </a:lnSpc>
              <a:spcAft>
                <a:spcPts val="20"/>
              </a:spcAft>
              <a:buClr>
                <a:srgbClr val="000000"/>
              </a:buClr>
              <a:buSzPts val="2800"/>
              <a:buFont typeface="Arial" panose="020B0604020202020204" pitchFamily="34" charset="0"/>
              <a:buChar char="•"/>
            </a:pPr>
            <a:endParaRPr lang="en-GB" sz="32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05723FA3-A557-4011-A4EA-D39E02324761}"/>
              </a:ext>
            </a:extLst>
          </p:cNvPr>
          <p:cNvPicPr>
            <a:picLocks noChangeAspect="1"/>
          </p:cNvPicPr>
          <p:nvPr/>
        </p:nvPicPr>
        <p:blipFill rotWithShape="1">
          <a:blip r:embed="rId2"/>
          <a:srcRect l="576" b="3527"/>
          <a:stretch/>
        </p:blipFill>
        <p:spPr>
          <a:xfrm>
            <a:off x="866621" y="3429000"/>
            <a:ext cx="5024104" cy="1701996"/>
          </a:xfrm>
          <a:prstGeom prst="rect">
            <a:avLst/>
          </a:prstGeom>
        </p:spPr>
      </p:pic>
      <p:pic>
        <p:nvPicPr>
          <p:cNvPr id="4" name="Picture 3">
            <a:extLst>
              <a:ext uri="{FF2B5EF4-FFF2-40B4-BE49-F238E27FC236}">
                <a16:creationId xmlns:a16="http://schemas.microsoft.com/office/drawing/2014/main" id="{E5F83D09-51B2-4086-A4AF-28C55D09B48D}"/>
              </a:ext>
            </a:extLst>
          </p:cNvPr>
          <p:cNvPicPr>
            <a:picLocks noChangeAspect="1"/>
          </p:cNvPicPr>
          <p:nvPr/>
        </p:nvPicPr>
        <p:blipFill>
          <a:blip r:embed="rId3"/>
          <a:stretch>
            <a:fillRect/>
          </a:stretch>
        </p:blipFill>
        <p:spPr>
          <a:xfrm>
            <a:off x="6205488" y="2580650"/>
            <a:ext cx="5119891" cy="3567137"/>
          </a:xfrm>
          <a:prstGeom prst="rect">
            <a:avLst/>
          </a:prstGeom>
        </p:spPr>
      </p:pic>
    </p:spTree>
    <p:extLst>
      <p:ext uri="{BB962C8B-B14F-4D97-AF65-F5344CB8AC3E}">
        <p14:creationId xmlns:p14="http://schemas.microsoft.com/office/powerpoint/2010/main" val="227949622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399" y="457225"/>
            <a:ext cx="10189029" cy="5701561"/>
          </a:xfrm>
          <a:prstGeom prst="rect">
            <a:avLst/>
          </a:prstGeom>
        </p:spPr>
        <p:txBody>
          <a:bodyPr wrap="square" lIns="91440" tIns="45720" rIns="91440" bIns="45720" anchor="t">
            <a:spAutoFit/>
          </a:bodyPr>
          <a:lstStyle/>
          <a:p>
            <a:pPr marR="156210">
              <a:lnSpc>
                <a:spcPct val="107000"/>
              </a:lnSpc>
              <a:spcAft>
                <a:spcPts val="2435"/>
              </a:spcAft>
            </a:pPr>
            <a:r>
              <a:rPr lang="en-GB" sz="2000" b="1" dirty="0">
                <a:solidFill>
                  <a:srgbClr val="00B050"/>
                </a:solidFill>
                <a:latin typeface="Century Gothic"/>
                <a:ea typeface="Berlin Sans FB" panose="020E0602020502020306" pitchFamily="34" charset="0"/>
                <a:cs typeface="Berlin Sans FB" panose="020E0602020502020306" pitchFamily="34" charset="0"/>
              </a:rPr>
              <a:t>What is the Phonics Screening Check?</a:t>
            </a:r>
            <a:endParaRPr lang="en-GB" sz="2000" b="1" dirty="0">
              <a:solidFill>
                <a:srgbClr val="00B050"/>
              </a:solidFill>
              <a:effectLst/>
              <a:latin typeface="Century Gothic"/>
              <a:ea typeface="Calibri" panose="020F0502020204030204" pitchFamily="34" charset="0"/>
            </a:endParaRPr>
          </a:p>
          <a:p>
            <a:pPr marL="342900" indent="-342900" fontAlgn="base">
              <a:lnSpc>
                <a:spcPct val="105000"/>
              </a:lnSpc>
              <a:spcAft>
                <a:spcPts val="3600"/>
              </a:spcAft>
              <a:buClr>
                <a:srgbClr val="000000"/>
              </a:buClr>
              <a:buSzPts val="2800"/>
              <a:buFont typeface="Arial" panose="020B0604020202020204" pitchFamily="34" charset="0"/>
              <a:buChar char="•"/>
            </a:pPr>
            <a:r>
              <a:rPr lang="en-GB" sz="2000" dirty="0">
                <a:solidFill>
                  <a:srgbClr val="000000"/>
                </a:solidFill>
                <a:uFill>
                  <a:solidFill>
                    <a:srgbClr val="000000"/>
                  </a:solidFill>
                </a:uFill>
                <a:latin typeface="Century Gothic"/>
                <a:ea typeface="Arial" panose="020B0604020202020204" pitchFamily="34" charset="0"/>
                <a:cs typeface="Arial"/>
              </a:rPr>
              <a:t>Every Year 1 child in the country will be taking the Phonics Screening Check during the same week in June. </a:t>
            </a:r>
            <a:endParaRPr lang="en-GB" sz="2000" u="none" strike="noStrike" dirty="0">
              <a:solidFill>
                <a:srgbClr val="000000"/>
              </a:solidFill>
              <a:effectLst/>
              <a:uFill>
                <a:solidFill>
                  <a:srgbClr val="000000"/>
                </a:solidFill>
              </a:uFill>
              <a:latin typeface="Century Gothic"/>
              <a:ea typeface="Arial" panose="020B0604020202020204" pitchFamily="34" charset="0"/>
              <a:cs typeface="Arial"/>
            </a:endParaRPr>
          </a:p>
          <a:p>
            <a:pPr marL="342900" indent="-342900" fontAlgn="base">
              <a:lnSpc>
                <a:spcPct val="105000"/>
              </a:lnSpc>
              <a:spcAft>
                <a:spcPts val="3295"/>
              </a:spcAft>
              <a:buClr>
                <a:srgbClr val="000000"/>
              </a:buClr>
              <a:buSzPts val="2800"/>
              <a:buFont typeface="Arial" panose="020B0604020202020204" pitchFamily="34" charset="0"/>
              <a:buChar char="•"/>
            </a:pPr>
            <a:r>
              <a:rPr lang="en-GB" sz="2000" dirty="0">
                <a:solidFill>
                  <a:srgbClr val="000000"/>
                </a:solidFill>
                <a:uFill>
                  <a:solidFill>
                    <a:srgbClr val="000000"/>
                  </a:solidFill>
                </a:uFill>
                <a:latin typeface="Century Gothic"/>
                <a:ea typeface="Arial" panose="020B0604020202020204" pitchFamily="34" charset="0"/>
                <a:cs typeface="Arial"/>
              </a:rPr>
              <a:t>The Phonics Screening Check is a quick and easy assessment of your child’s phonic knowledge. </a:t>
            </a:r>
            <a:endParaRPr lang="en-GB" sz="20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marL="342900" lvl="0" indent="-342900" fontAlgn="base">
              <a:lnSpc>
                <a:spcPct val="105000"/>
              </a:lnSpc>
              <a:spcAft>
                <a:spcPts val="3295"/>
              </a:spcAft>
              <a:buClr>
                <a:srgbClr val="000000"/>
              </a:buClr>
              <a:buSzPts val="2800"/>
              <a:buFont typeface="Arial" panose="020B0604020202020204" pitchFamily="34" charset="0"/>
              <a:buChar char="•"/>
            </a:pPr>
            <a:r>
              <a:rPr lang="en-GB" sz="2000" dirty="0">
                <a:solidFill>
                  <a:srgbClr val="000000"/>
                </a:solidFill>
                <a:uFill>
                  <a:solidFill>
                    <a:srgbClr val="000000"/>
                  </a:solidFill>
                </a:uFill>
                <a:latin typeface="Century Gothic"/>
                <a:ea typeface="Arial" panose="020B0604020202020204" pitchFamily="34" charset="0"/>
                <a:cs typeface="Arial"/>
              </a:rPr>
              <a:t>The aim of the check is to ensure that all children are able to read fluently by the end of Year 2.</a:t>
            </a:r>
            <a:endParaRPr lang="en-GB" sz="2000" u="none" strike="noStrike" dirty="0">
              <a:solidFill>
                <a:srgbClr val="000000"/>
              </a:solidFill>
              <a:effectLst/>
              <a:uFill>
                <a:solidFill>
                  <a:srgbClr val="000000"/>
                </a:solidFill>
              </a:uFill>
              <a:latin typeface="Century Gothic"/>
              <a:ea typeface="Arial" panose="020B0604020202020204" pitchFamily="34" charset="0"/>
              <a:cs typeface="Arial"/>
            </a:endParaRPr>
          </a:p>
          <a:p>
            <a:pPr marL="342900" lvl="0" indent="-342900" fontAlgn="base">
              <a:lnSpc>
                <a:spcPct val="105000"/>
              </a:lnSpc>
              <a:spcAft>
                <a:spcPts val="3490"/>
              </a:spcAft>
              <a:buClr>
                <a:srgbClr val="000000"/>
              </a:buClr>
              <a:buSzPts val="2800"/>
              <a:buFont typeface="Arial" panose="020B0604020202020204" pitchFamily="34" charset="0"/>
              <a:buChar char="•"/>
            </a:pPr>
            <a:r>
              <a:rPr lang="en-GB" sz="2000" dirty="0">
                <a:solidFill>
                  <a:srgbClr val="000000"/>
                </a:solidFill>
                <a:uFill>
                  <a:solidFill>
                    <a:srgbClr val="000000"/>
                  </a:solidFill>
                </a:uFill>
                <a:latin typeface="Century Gothic"/>
                <a:ea typeface="Arial" panose="020B0604020202020204" pitchFamily="34" charset="0"/>
                <a:cs typeface="Arial"/>
              </a:rPr>
              <a:t>It helps the school to confirm whether each child has made the expected progress.</a:t>
            </a:r>
            <a:endParaRPr lang="en-GB" sz="2000" u="none" strike="noStrike" dirty="0">
              <a:solidFill>
                <a:srgbClr val="000000"/>
              </a:solidFill>
              <a:effectLst/>
              <a:uFill>
                <a:solidFill>
                  <a:srgbClr val="000000"/>
                </a:solidFill>
              </a:uFill>
              <a:latin typeface="Century Gothic"/>
              <a:ea typeface="Arial" panose="020B0604020202020204" pitchFamily="34" charset="0"/>
              <a:cs typeface="Arial"/>
            </a:endParaRPr>
          </a:p>
          <a:p>
            <a:pPr marL="342900" lvl="0" indent="-342900" fontAlgn="base">
              <a:lnSpc>
                <a:spcPct val="105000"/>
              </a:lnSpc>
              <a:spcAft>
                <a:spcPts val="3295"/>
              </a:spcAft>
              <a:buClr>
                <a:srgbClr val="000000"/>
              </a:buClr>
              <a:buSzPts val="2800"/>
              <a:buFont typeface="Arial" panose="020B0604020202020204" pitchFamily="34" charset="0"/>
              <a:buChar char="•"/>
            </a:pPr>
            <a:r>
              <a:rPr lang="en-GB" sz="2000" dirty="0">
                <a:solidFill>
                  <a:srgbClr val="000000"/>
                </a:solidFill>
                <a:uFill>
                  <a:solidFill>
                    <a:srgbClr val="000000"/>
                  </a:solidFill>
                </a:uFill>
                <a:latin typeface="Century Gothic"/>
                <a:ea typeface="Arial" panose="020B0604020202020204" pitchFamily="34" charset="0"/>
                <a:cs typeface="Arial"/>
              </a:rPr>
              <a:t>This ‘midpoint check’ will ensure that we have a clear understanding of what each child needs to learn in Year 2.</a:t>
            </a:r>
            <a:endParaRPr lang="en-GB" sz="2000" u="none" strike="noStrike" dirty="0">
              <a:solidFill>
                <a:srgbClr val="000000"/>
              </a:solidFill>
              <a:effectLst/>
              <a:uFill>
                <a:solidFill>
                  <a:srgbClr val="000000"/>
                </a:solidFill>
              </a:uFill>
              <a:latin typeface="Century Gothic"/>
              <a:ea typeface="Arial" panose="020B0604020202020204" pitchFamily="34" charset="0"/>
              <a:cs typeface="Arial"/>
            </a:endParaRPr>
          </a:p>
        </p:txBody>
      </p:sp>
    </p:spTree>
    <p:extLst>
      <p:ext uri="{BB962C8B-B14F-4D97-AF65-F5344CB8AC3E}">
        <p14:creationId xmlns:p14="http://schemas.microsoft.com/office/powerpoint/2010/main" val="34744881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0571" y="448670"/>
            <a:ext cx="11248572" cy="5192255"/>
          </a:xfrm>
          <a:prstGeom prst="rect">
            <a:avLst/>
          </a:prstGeom>
        </p:spPr>
        <p:txBody>
          <a:bodyPr wrap="square" lIns="91440" tIns="45720" rIns="91440" bIns="45720" anchor="t">
            <a:spAutoFit/>
          </a:bodyPr>
          <a:lstStyle/>
          <a:p>
            <a:pPr marR="200025" algn="ctr">
              <a:lnSpc>
                <a:spcPct val="107000"/>
              </a:lnSpc>
              <a:spcAft>
                <a:spcPts val="3450"/>
              </a:spcAft>
            </a:pPr>
            <a:r>
              <a:rPr lang="en-GB" sz="3200" dirty="0">
                <a:solidFill>
                  <a:srgbClr val="00B050"/>
                </a:solidFill>
                <a:latin typeface="Century Gothic"/>
                <a:ea typeface="Berlin Sans FB" panose="020E0602020502020306" pitchFamily="34" charset="0"/>
                <a:cs typeface="Berlin Sans FB" panose="020E0602020502020306" pitchFamily="34" charset="0"/>
              </a:rPr>
              <a:t>What will the children be expected to do?</a:t>
            </a:r>
            <a:endParaRPr lang="en-GB" sz="3200" dirty="0">
              <a:solidFill>
                <a:srgbClr val="00B050"/>
              </a:solidFill>
              <a:effectLst/>
              <a:latin typeface="Century Gothic"/>
              <a:ea typeface="Calibri" panose="020F0502020204030204" pitchFamily="34" charset="0"/>
            </a:endParaRPr>
          </a:p>
          <a:p>
            <a:pPr marL="342900" lvl="0" indent="-342900" fontAlgn="base">
              <a:lnSpc>
                <a:spcPct val="106000"/>
              </a:lnSpc>
              <a:spcAft>
                <a:spcPts val="3980"/>
              </a:spcAft>
              <a:buClr>
                <a:srgbClr val="000000"/>
              </a:buClr>
              <a:buSzPts val="2800"/>
              <a:buFont typeface="Arial" panose="020B0604020202020204" pitchFamily="34" charset="0"/>
              <a:buChar char="•"/>
            </a:pPr>
            <a:r>
              <a:rPr lang="en-GB" sz="2000" dirty="0">
                <a:solidFill>
                  <a:srgbClr val="000000"/>
                </a:solidFill>
                <a:uFill>
                  <a:solidFill>
                    <a:srgbClr val="000000"/>
                  </a:solidFill>
                </a:uFill>
                <a:latin typeface="Century Gothic"/>
                <a:ea typeface="Arial" panose="020B0604020202020204" pitchFamily="34" charset="0"/>
                <a:cs typeface="Arial"/>
              </a:rPr>
              <a:t>Your child will be sat with their teacher and will be asked to read 40 words aloud. There will be 2 sections with 20 words in each section.</a:t>
            </a:r>
            <a:endParaRPr lang="en-GB" sz="2000" u="none" strike="noStrike" dirty="0">
              <a:solidFill>
                <a:srgbClr val="000000"/>
              </a:solidFill>
              <a:effectLst/>
              <a:uFill>
                <a:solidFill>
                  <a:srgbClr val="000000"/>
                </a:solidFill>
              </a:uFill>
              <a:latin typeface="Century Gothic"/>
              <a:ea typeface="Arial" panose="020B0604020202020204" pitchFamily="34" charset="0"/>
              <a:cs typeface="Arial"/>
            </a:endParaRPr>
          </a:p>
          <a:p>
            <a:pPr marL="342900" lvl="0" indent="-342900" fontAlgn="base">
              <a:lnSpc>
                <a:spcPct val="106000"/>
              </a:lnSpc>
              <a:spcAft>
                <a:spcPts val="3980"/>
              </a:spcAft>
              <a:buClr>
                <a:srgbClr val="000000"/>
              </a:buClr>
              <a:buSzPts val="2800"/>
              <a:buFont typeface="Arial" panose="020B0604020202020204" pitchFamily="34" charset="0"/>
              <a:buChar char="•"/>
            </a:pPr>
            <a:r>
              <a:rPr lang="en-GB" sz="2000" dirty="0">
                <a:solidFill>
                  <a:srgbClr val="000000"/>
                </a:solidFill>
                <a:uFill>
                  <a:solidFill>
                    <a:srgbClr val="000000"/>
                  </a:solidFill>
                </a:uFill>
                <a:latin typeface="Century Gothic"/>
                <a:ea typeface="Arial" panose="020B0604020202020204" pitchFamily="34" charset="0"/>
                <a:cs typeface="Arial"/>
              </a:rPr>
              <a:t>Your child may have read some of the words before, while others will be completely new.</a:t>
            </a:r>
          </a:p>
          <a:p>
            <a:pPr marL="342900" lvl="0" indent="-342900" fontAlgn="base">
              <a:lnSpc>
                <a:spcPct val="106000"/>
              </a:lnSpc>
              <a:spcAft>
                <a:spcPts val="3980"/>
              </a:spcAft>
              <a:buClr>
                <a:srgbClr val="000000"/>
              </a:buClr>
              <a:buSzPts val="2800"/>
              <a:buFont typeface="Arial" panose="020B0604020202020204" pitchFamily="34" charset="0"/>
              <a:buChar char="•"/>
            </a:pPr>
            <a:r>
              <a:rPr lang="en-GB" sz="2000" u="none" strike="noStrike" dirty="0">
                <a:solidFill>
                  <a:srgbClr val="000000"/>
                </a:solidFill>
                <a:effectLst/>
                <a:uFill>
                  <a:solidFill>
                    <a:srgbClr val="000000"/>
                  </a:solidFill>
                </a:uFill>
                <a:latin typeface="Century Gothic"/>
                <a:ea typeface="Arial" panose="020B0604020202020204" pitchFamily="34" charset="0"/>
                <a:cs typeface="Arial"/>
              </a:rPr>
              <a:t>Your child can use sound buttons to help them to read and blend the words</a:t>
            </a:r>
          </a:p>
          <a:p>
            <a:pPr marL="342900" lvl="0" indent="-342900" fontAlgn="base">
              <a:lnSpc>
                <a:spcPct val="106000"/>
              </a:lnSpc>
              <a:spcAft>
                <a:spcPts val="3980"/>
              </a:spcAft>
              <a:buClr>
                <a:srgbClr val="000000"/>
              </a:buClr>
              <a:buSzPts val="2800"/>
              <a:buFont typeface="Arial" panose="020B0604020202020204" pitchFamily="34" charset="0"/>
              <a:buChar char="•"/>
            </a:pPr>
            <a:r>
              <a:rPr lang="en-GB" sz="2000" dirty="0">
                <a:solidFill>
                  <a:srgbClr val="000000"/>
                </a:solidFill>
                <a:uFill>
                  <a:solidFill>
                    <a:srgbClr val="000000"/>
                  </a:solidFill>
                </a:uFill>
                <a:latin typeface="Century Gothic"/>
                <a:ea typeface="Arial" panose="020B0604020202020204" pitchFamily="34" charset="0"/>
                <a:cs typeface="Arial"/>
              </a:rPr>
              <a:t>The check normally takes between 5 and 10 minutes to complete however there is no time limit. If your child is struggling, the teacher will stop the check. The check is carefully designed not to be in any way stressful for your child.</a:t>
            </a:r>
            <a:endParaRPr lang="en-GB" sz="2000" u="none" strike="noStrike" dirty="0">
              <a:solidFill>
                <a:srgbClr val="000000"/>
              </a:solidFill>
              <a:effectLst/>
              <a:uFill>
                <a:solidFill>
                  <a:srgbClr val="000000"/>
                </a:solidFill>
              </a:uFill>
              <a:latin typeface="Century Gothic"/>
              <a:ea typeface="Arial" panose="020B0604020202020204" pitchFamily="34" charset="0"/>
              <a:cs typeface="Arial"/>
            </a:endParaRPr>
          </a:p>
        </p:txBody>
      </p:sp>
    </p:spTree>
    <p:extLst>
      <p:ext uri="{BB962C8B-B14F-4D97-AF65-F5344CB8AC3E}">
        <p14:creationId xmlns:p14="http://schemas.microsoft.com/office/powerpoint/2010/main" val="30199779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07384" y="567652"/>
            <a:ext cx="6891310" cy="526747"/>
          </a:xfrm>
          <a:prstGeom prst="rect">
            <a:avLst/>
          </a:prstGeom>
        </p:spPr>
        <p:txBody>
          <a:bodyPr wrap="none" lIns="91440" tIns="45720" rIns="91440" bIns="45720" anchor="t">
            <a:spAutoFit/>
          </a:bodyPr>
          <a:lstStyle/>
          <a:p>
            <a:pPr marL="3267710" marR="156210" indent="-6350">
              <a:lnSpc>
                <a:spcPct val="107000"/>
              </a:lnSpc>
              <a:spcAft>
                <a:spcPts val="0"/>
              </a:spcAft>
            </a:pPr>
            <a:r>
              <a:rPr lang="en-GB" sz="2800" b="1" dirty="0">
                <a:solidFill>
                  <a:srgbClr val="00B050"/>
                </a:solidFill>
                <a:latin typeface="Century Gothic"/>
                <a:ea typeface="Berlin Sans FB" panose="020E0602020502020306" pitchFamily="34" charset="0"/>
                <a:cs typeface="Berlin Sans FB" panose="020E0602020502020306" pitchFamily="34" charset="0"/>
              </a:rPr>
              <a:t>Examples of words</a:t>
            </a:r>
            <a:endParaRPr lang="en-GB" sz="2800" b="1" dirty="0">
              <a:solidFill>
                <a:srgbClr val="00B050"/>
              </a:solidFill>
              <a:effectLst/>
              <a:latin typeface="Century Gothic"/>
              <a:ea typeface="Berlin Sans FB" panose="020E0602020502020306" pitchFamily="34" charset="0"/>
              <a:cs typeface="Berlin Sans FB" panose="020E0602020502020306" pitchFamily="34" charset="0"/>
            </a:endParaRPr>
          </a:p>
        </p:txBody>
      </p:sp>
      <p:grpSp>
        <p:nvGrpSpPr>
          <p:cNvPr id="3" name="Group 2"/>
          <p:cNvGrpSpPr/>
          <p:nvPr/>
        </p:nvGrpSpPr>
        <p:grpSpPr>
          <a:xfrm>
            <a:off x="2204720" y="1278255"/>
            <a:ext cx="7782560" cy="4301490"/>
            <a:chOff x="0" y="0"/>
            <a:chExt cx="7783069" cy="4831080"/>
          </a:xfrm>
        </p:grpSpPr>
        <p:pic>
          <p:nvPicPr>
            <p:cNvPr id="4" name="Picture 3"/>
            <p:cNvPicPr/>
            <p:nvPr/>
          </p:nvPicPr>
          <p:blipFill>
            <a:blip r:embed="rId2" cstate="print"/>
            <a:stretch>
              <a:fillRect/>
            </a:stretch>
          </p:blipFill>
          <p:spPr>
            <a:xfrm>
              <a:off x="0" y="0"/>
              <a:ext cx="3346704" cy="4831080"/>
            </a:xfrm>
            <a:prstGeom prst="rect">
              <a:avLst/>
            </a:prstGeom>
          </p:spPr>
        </p:pic>
        <p:pic>
          <p:nvPicPr>
            <p:cNvPr id="5" name="Picture 4"/>
            <p:cNvPicPr/>
            <p:nvPr/>
          </p:nvPicPr>
          <p:blipFill>
            <a:blip r:embed="rId3" cstate="print"/>
            <a:stretch>
              <a:fillRect/>
            </a:stretch>
          </p:blipFill>
          <p:spPr>
            <a:xfrm>
              <a:off x="4402837" y="0"/>
              <a:ext cx="3380232" cy="4831080"/>
            </a:xfrm>
            <a:prstGeom prst="rect">
              <a:avLst/>
            </a:prstGeom>
          </p:spPr>
        </p:pic>
      </p:grpSp>
    </p:spTree>
    <p:extLst>
      <p:ext uri="{BB962C8B-B14F-4D97-AF65-F5344CB8AC3E}">
        <p14:creationId xmlns:p14="http://schemas.microsoft.com/office/powerpoint/2010/main" val="21508905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11200" y="513128"/>
            <a:ext cx="10856686" cy="5694123"/>
          </a:xfrm>
          <a:prstGeom prst="rect">
            <a:avLst/>
          </a:prstGeom>
        </p:spPr>
        <p:txBody>
          <a:bodyPr wrap="square" lIns="91440" tIns="45720" rIns="91440" bIns="45720" anchor="t">
            <a:spAutoFit/>
          </a:bodyPr>
          <a:lstStyle/>
          <a:p>
            <a:pPr marL="597535">
              <a:lnSpc>
                <a:spcPct val="107000"/>
              </a:lnSpc>
              <a:spcAft>
                <a:spcPts val="0"/>
              </a:spcAft>
            </a:pPr>
            <a:r>
              <a:rPr lang="en-GB" sz="2800" b="1" dirty="0">
                <a:solidFill>
                  <a:srgbClr val="00B050"/>
                </a:solidFill>
                <a:effectLst/>
                <a:latin typeface="Century Gothic"/>
                <a:ea typeface="Berlin Sans FB" panose="020E0602020502020306" pitchFamily="34" charset="0"/>
                <a:cs typeface="Berlin Sans FB" panose="020E0602020502020306" pitchFamily="34" charset="0"/>
              </a:rPr>
              <a:t>After the check</a:t>
            </a:r>
            <a:endParaRPr lang="en-GB" sz="2800" b="1" dirty="0">
              <a:solidFill>
                <a:srgbClr val="00B050"/>
              </a:solidFill>
              <a:latin typeface="Century Gothic"/>
              <a:ea typeface="Calibri" panose="020F0502020204030204" pitchFamily="34" charset="0"/>
            </a:endParaRPr>
          </a:p>
          <a:p>
            <a:pPr marL="597535">
              <a:lnSpc>
                <a:spcPct val="107000"/>
              </a:lnSpc>
              <a:spcAft>
                <a:spcPts val="0"/>
              </a:spcAft>
            </a:pPr>
            <a:endParaRPr lang="en-GB" sz="2800" dirty="0">
              <a:solidFill>
                <a:srgbClr val="000000"/>
              </a:solidFill>
              <a:effectLst/>
              <a:latin typeface="Century Gothic"/>
              <a:ea typeface="Calibri" panose="020F0502020204030204" pitchFamily="34" charset="0"/>
            </a:endParaRPr>
          </a:p>
          <a:p>
            <a:pPr marL="342900" lvl="0" indent="-342900" fontAlgn="base">
              <a:lnSpc>
                <a:spcPct val="106000"/>
              </a:lnSpc>
              <a:spcAft>
                <a:spcPts val="3980"/>
              </a:spcAft>
              <a:buClr>
                <a:srgbClr val="000000"/>
              </a:buClr>
              <a:buSzPts val="2400"/>
              <a:buFont typeface="Arial" panose="020B0604020202020204" pitchFamily="34" charset="0"/>
              <a:buChar char="•"/>
            </a:pPr>
            <a:r>
              <a:rPr lang="en-GB" sz="2800" dirty="0">
                <a:solidFill>
                  <a:srgbClr val="000000"/>
                </a:solidFill>
                <a:uFill>
                  <a:solidFill>
                    <a:srgbClr val="000000"/>
                  </a:solidFill>
                </a:uFill>
                <a:latin typeface="Century Gothic"/>
                <a:ea typeface="Arial" panose="020B0604020202020204" pitchFamily="34" charset="0"/>
                <a:cs typeface="Arial"/>
              </a:rPr>
              <a:t>We will tell you about your child’s progress in phonics and how he or she has done in the screening check in the final half term of Year 1.</a:t>
            </a:r>
            <a:endParaRPr lang="en-GB" sz="2800" u="none" strike="noStrike" dirty="0">
              <a:solidFill>
                <a:srgbClr val="000000"/>
              </a:solidFill>
              <a:effectLst/>
              <a:uFill>
                <a:solidFill>
                  <a:srgbClr val="000000"/>
                </a:solidFill>
              </a:uFill>
              <a:latin typeface="Century Gothic"/>
              <a:ea typeface="Arial" panose="020B0604020202020204" pitchFamily="34" charset="0"/>
              <a:cs typeface="Arial"/>
            </a:endParaRPr>
          </a:p>
          <a:p>
            <a:pPr marL="342900" lvl="0" indent="-342900" fontAlgn="base">
              <a:lnSpc>
                <a:spcPct val="106000"/>
              </a:lnSpc>
              <a:spcAft>
                <a:spcPts val="3980"/>
              </a:spcAft>
              <a:buClr>
                <a:srgbClr val="000000"/>
              </a:buClr>
              <a:buSzPts val="2400"/>
              <a:buFont typeface="Arial" panose="020B0604020202020204" pitchFamily="34" charset="0"/>
              <a:buChar char="•"/>
            </a:pPr>
            <a:r>
              <a:rPr lang="en-GB" sz="2800" dirty="0">
                <a:solidFill>
                  <a:srgbClr val="000000"/>
                </a:solidFill>
                <a:uFill>
                  <a:solidFill>
                    <a:srgbClr val="000000"/>
                  </a:solidFill>
                </a:uFill>
                <a:latin typeface="Century Gothic"/>
                <a:ea typeface="Comic Sans MS" panose="030F0702030302020204" pitchFamily="66" charset="0"/>
                <a:cs typeface="Comic Sans MS" panose="030F0702030302020204" pitchFamily="66" charset="0"/>
              </a:rPr>
              <a:t>Children will be scored against a national standard (threshold yet to be determined by DfE) Though last year it was 32 correct words out of 40.</a:t>
            </a:r>
            <a:endParaRPr lang="en-GB" sz="28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a:p>
            <a:pPr marL="342900" lvl="0" indent="-342900" fontAlgn="base">
              <a:lnSpc>
                <a:spcPct val="106000"/>
              </a:lnSpc>
              <a:spcAft>
                <a:spcPts val="3980"/>
              </a:spcAft>
              <a:buClr>
                <a:srgbClr val="000000"/>
              </a:buClr>
              <a:buSzPts val="2400"/>
              <a:buFont typeface="Arial" panose="020B0604020202020204" pitchFamily="34" charset="0"/>
              <a:buChar char="•"/>
            </a:pPr>
            <a:r>
              <a:rPr lang="en-GB" sz="2800" dirty="0">
                <a:solidFill>
                  <a:srgbClr val="000000"/>
                </a:solidFill>
                <a:uFill>
                  <a:solidFill>
                    <a:srgbClr val="000000"/>
                  </a:solidFill>
                </a:uFill>
                <a:latin typeface="Century Gothic"/>
                <a:ea typeface="Comic Sans MS" panose="030F0702030302020204" pitchFamily="66" charset="0"/>
                <a:cs typeface="Comic Sans MS" panose="030F0702030302020204" pitchFamily="66" charset="0"/>
              </a:rPr>
              <a:t>If your child’s score falls below the national standard they have to re-take the Phonics Screening Check in year 2.</a:t>
            </a:r>
            <a:endParaRPr lang="en-GB" sz="2800" u="none" strike="noStrike" dirty="0">
              <a:solidFill>
                <a:srgbClr val="000000"/>
              </a:solidFill>
              <a:effectLst/>
              <a:uFill>
                <a:solidFill>
                  <a:srgbClr val="000000"/>
                </a:solidFill>
              </a:uFill>
              <a:latin typeface="Century Gothic"/>
              <a:ea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1410403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389899"/>
            <a:ext cx="11161486" cy="5135060"/>
          </a:xfrm>
          <a:prstGeom prst="rect">
            <a:avLst/>
          </a:prstGeom>
        </p:spPr>
        <p:txBody>
          <a:bodyPr wrap="square" lIns="91440" tIns="45720" rIns="91440" bIns="45720" anchor="t">
            <a:spAutoFit/>
          </a:bodyPr>
          <a:lstStyle/>
          <a:p>
            <a:pPr>
              <a:lnSpc>
                <a:spcPct val="107000"/>
              </a:lnSpc>
              <a:spcAft>
                <a:spcPts val="2845"/>
              </a:spcAft>
            </a:pPr>
            <a:r>
              <a:rPr lang="en-GB" sz="2800" dirty="0">
                <a:solidFill>
                  <a:srgbClr val="DEBAE4"/>
                </a:solidFill>
                <a:latin typeface="Century Gothic"/>
                <a:ea typeface="Berlin Sans FB" panose="020E0602020502020306" pitchFamily="34" charset="0"/>
                <a:cs typeface="Berlin Sans FB" panose="020E0602020502020306" pitchFamily="34" charset="0"/>
              </a:rPr>
              <a:t>      </a:t>
            </a:r>
            <a:r>
              <a:rPr lang="en-GB" sz="2800" dirty="0">
                <a:solidFill>
                  <a:srgbClr val="DEBAE4"/>
                </a:solidFill>
                <a:effectLst/>
                <a:latin typeface="Century Gothic"/>
                <a:ea typeface="Berlin Sans FB" panose="020E0602020502020306" pitchFamily="34" charset="0"/>
                <a:cs typeface="Berlin Sans FB" panose="020E0602020502020306" pitchFamily="34" charset="0"/>
              </a:rPr>
              <a:t> </a:t>
            </a:r>
            <a:r>
              <a:rPr lang="en-GB" sz="3600" b="1" dirty="0">
                <a:solidFill>
                  <a:srgbClr val="00B050"/>
                </a:solidFill>
                <a:effectLst/>
                <a:latin typeface="Century Gothic"/>
                <a:ea typeface="Berlin Sans FB" panose="020E0602020502020306" pitchFamily="34" charset="0"/>
                <a:cs typeface="Berlin Sans FB" panose="020E0602020502020306" pitchFamily="34" charset="0"/>
              </a:rPr>
              <a:t>What are we doing at school?</a:t>
            </a:r>
            <a:endParaRPr lang="en-GB" sz="2800" b="1" dirty="0">
              <a:solidFill>
                <a:srgbClr val="00B050"/>
              </a:solidFill>
              <a:effectLst/>
              <a:latin typeface="Century Gothic"/>
              <a:ea typeface="Calibri" panose="020F0502020204030204" pitchFamily="34" charset="0"/>
            </a:endParaRPr>
          </a:p>
          <a:p>
            <a:pPr marL="342900" lvl="0" indent="-342900" fontAlgn="base">
              <a:lnSpc>
                <a:spcPct val="106000"/>
              </a:lnSpc>
              <a:spcAft>
                <a:spcPts val="3980"/>
              </a:spcAft>
              <a:buClr>
                <a:srgbClr val="000000"/>
              </a:buClr>
              <a:buSzPts val="2400"/>
              <a:buFont typeface="Arial" panose="020B0604020202020204" pitchFamily="34" charset="0"/>
              <a:buChar char="•"/>
            </a:pPr>
            <a:r>
              <a:rPr lang="en-GB" sz="2800" dirty="0">
                <a:solidFill>
                  <a:srgbClr val="000000"/>
                </a:solidFill>
                <a:uFill>
                  <a:solidFill>
                    <a:srgbClr val="000000"/>
                  </a:solidFill>
                </a:uFill>
                <a:latin typeface="Century Gothic"/>
                <a:ea typeface="Arial" panose="020B0604020202020204" pitchFamily="34" charset="0"/>
                <a:cs typeface="Arial"/>
              </a:rPr>
              <a:t>Daily phonics sessions – introducing, practising and applying new phonemes and alternative pronunciations</a:t>
            </a:r>
            <a:endParaRPr lang="en-GB" sz="2800" u="none" strike="noStrike" dirty="0">
              <a:solidFill>
                <a:srgbClr val="000000"/>
              </a:solidFill>
              <a:effectLst/>
              <a:uFill>
                <a:solidFill>
                  <a:srgbClr val="000000"/>
                </a:solidFill>
              </a:uFill>
              <a:latin typeface="Century Gothic"/>
              <a:ea typeface="Arial" panose="020B0604020202020204" pitchFamily="34" charset="0"/>
              <a:cs typeface="Arial"/>
            </a:endParaRPr>
          </a:p>
          <a:p>
            <a:pPr marL="342900" lvl="0" indent="-342900" fontAlgn="base">
              <a:lnSpc>
                <a:spcPct val="106000"/>
              </a:lnSpc>
              <a:spcAft>
                <a:spcPts val="3375"/>
              </a:spcAft>
              <a:buClr>
                <a:srgbClr val="000000"/>
              </a:buClr>
              <a:buSzPts val="2400"/>
              <a:buFont typeface="Arial" panose="020B0604020202020204" pitchFamily="34" charset="0"/>
              <a:buChar char="•"/>
            </a:pPr>
            <a:r>
              <a:rPr lang="en-GB" sz="2800" dirty="0">
                <a:solidFill>
                  <a:srgbClr val="000000"/>
                </a:solidFill>
                <a:uFill>
                  <a:solidFill>
                    <a:srgbClr val="000000"/>
                  </a:solidFill>
                </a:uFill>
                <a:latin typeface="Century Gothic"/>
                <a:ea typeface="Arial" panose="020B0604020202020204" pitchFamily="34" charset="0"/>
                <a:cs typeface="Arial"/>
              </a:rPr>
              <a:t>Guided reading including phonic based games, stories and activities</a:t>
            </a:r>
          </a:p>
          <a:p>
            <a:pPr marL="342900" lvl="0" indent="-342900" fontAlgn="base">
              <a:lnSpc>
                <a:spcPct val="106000"/>
              </a:lnSpc>
              <a:spcAft>
                <a:spcPts val="3375"/>
              </a:spcAft>
              <a:buClr>
                <a:srgbClr val="000000"/>
              </a:buClr>
              <a:buSzPts val="2400"/>
              <a:buFont typeface="Arial" panose="020B0604020202020204" pitchFamily="34" charset="0"/>
              <a:buChar char="•"/>
            </a:pPr>
            <a:r>
              <a:rPr lang="en-GB" sz="2800" u="none" strike="noStrike" dirty="0">
                <a:solidFill>
                  <a:srgbClr val="000000"/>
                </a:solidFill>
                <a:effectLst/>
                <a:uFill>
                  <a:solidFill>
                    <a:srgbClr val="000000"/>
                  </a:solidFill>
                </a:uFill>
                <a:latin typeface="Century Gothic"/>
                <a:ea typeface="Arial" panose="020B0604020202020204" pitchFamily="34" charset="0"/>
                <a:cs typeface="Arial"/>
              </a:rPr>
              <a:t>Shared reading of a variety of books and visual texts</a:t>
            </a:r>
          </a:p>
          <a:p>
            <a:pPr marL="342900" lvl="0" indent="-342900" fontAlgn="base">
              <a:lnSpc>
                <a:spcPct val="106000"/>
              </a:lnSpc>
              <a:spcAft>
                <a:spcPts val="3375"/>
              </a:spcAft>
              <a:buClr>
                <a:srgbClr val="000000"/>
              </a:buClr>
              <a:buSzPts val="2400"/>
              <a:buFont typeface="Arial" panose="020B0604020202020204" pitchFamily="34" charset="0"/>
              <a:buChar char="•"/>
            </a:pPr>
            <a:r>
              <a:rPr lang="en-GB" sz="2800" dirty="0">
                <a:solidFill>
                  <a:srgbClr val="000000"/>
                </a:solidFill>
                <a:uFill>
                  <a:solidFill>
                    <a:srgbClr val="000000"/>
                  </a:solidFill>
                </a:uFill>
                <a:latin typeface="Century Gothic"/>
                <a:ea typeface="Arial" panose="020B0604020202020204" pitchFamily="34" charset="0"/>
                <a:cs typeface="Arial"/>
              </a:rPr>
              <a:t>Writing which helps the children to apply their phonic skills.</a:t>
            </a:r>
            <a:endParaRPr lang="en-GB" sz="2800" u="none" strike="noStrike" dirty="0">
              <a:solidFill>
                <a:srgbClr val="000000"/>
              </a:solidFill>
              <a:effectLst/>
              <a:uFill>
                <a:solidFill>
                  <a:srgbClr val="000000"/>
                </a:solidFill>
              </a:uFill>
              <a:latin typeface="Century Gothic"/>
              <a:ea typeface="Arial" panose="020B0604020202020204" pitchFamily="34" charset="0"/>
              <a:cs typeface="Arial"/>
            </a:endParaRPr>
          </a:p>
        </p:txBody>
      </p:sp>
    </p:spTree>
    <p:extLst>
      <p:ext uri="{BB962C8B-B14F-4D97-AF65-F5344CB8AC3E}">
        <p14:creationId xmlns:p14="http://schemas.microsoft.com/office/powerpoint/2010/main" val="39512201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2" cstate="print"/>
          <a:stretch>
            <a:fillRect/>
          </a:stretch>
        </p:blipFill>
        <p:spPr>
          <a:xfrm>
            <a:off x="10015220" y="465137"/>
            <a:ext cx="1496060" cy="1317625"/>
          </a:xfrm>
          <a:prstGeom prst="rect">
            <a:avLst/>
          </a:prstGeom>
        </p:spPr>
      </p:pic>
      <p:sp>
        <p:nvSpPr>
          <p:cNvPr id="4" name="Rectangle 3"/>
          <p:cNvSpPr/>
          <p:nvPr/>
        </p:nvSpPr>
        <p:spPr>
          <a:xfrm>
            <a:off x="1158900" y="1381455"/>
            <a:ext cx="9173029" cy="4211666"/>
          </a:xfrm>
          <a:prstGeom prst="rect">
            <a:avLst/>
          </a:prstGeom>
        </p:spPr>
        <p:txBody>
          <a:bodyPr wrap="square" lIns="91440" tIns="45720" rIns="91440" bIns="45720" anchor="t">
            <a:spAutoFit/>
          </a:bodyPr>
          <a:lstStyle/>
          <a:p>
            <a:pPr marL="2065655" marR="156210" indent="-6350">
              <a:lnSpc>
                <a:spcPct val="107000"/>
              </a:lnSpc>
              <a:spcAft>
                <a:spcPts val="3605"/>
              </a:spcAft>
            </a:pPr>
            <a:r>
              <a:rPr lang="en-GB" sz="3600" b="1" dirty="0">
                <a:solidFill>
                  <a:srgbClr val="00B050"/>
                </a:solidFill>
                <a:latin typeface="Century Gothic"/>
                <a:ea typeface="Berlin Sans FB" panose="020E0602020502020306" pitchFamily="34" charset="0"/>
                <a:cs typeface="Berlin Sans FB" panose="020E0602020502020306" pitchFamily="34" charset="0"/>
              </a:rPr>
              <a:t>Helping your child with phonics</a:t>
            </a:r>
            <a:endParaRPr lang="en-GB" sz="3600" b="1" dirty="0">
              <a:solidFill>
                <a:srgbClr val="00B050"/>
              </a:solidFill>
              <a:effectLst/>
              <a:latin typeface="Century Gothic"/>
              <a:ea typeface="Berlin Sans FB" panose="020E0602020502020306" pitchFamily="34" charset="0"/>
              <a:cs typeface="Berlin Sans FB" panose="020E0602020502020306" pitchFamily="34" charset="0"/>
            </a:endParaRPr>
          </a:p>
          <a:p>
            <a:pPr marL="342900" lvl="0" indent="-342900" fontAlgn="base">
              <a:lnSpc>
                <a:spcPct val="106000"/>
              </a:lnSpc>
              <a:spcAft>
                <a:spcPts val="5295"/>
              </a:spcAft>
              <a:buClr>
                <a:srgbClr val="000000"/>
              </a:buClr>
              <a:buSzPts val="3200"/>
              <a:buFont typeface="Arial" panose="020B0604020202020204" pitchFamily="34" charset="0"/>
              <a:buChar char="•"/>
            </a:pPr>
            <a:r>
              <a:rPr lang="en-GB" sz="2800" dirty="0">
                <a:solidFill>
                  <a:srgbClr val="000000"/>
                </a:solidFill>
                <a:uFill>
                  <a:solidFill>
                    <a:srgbClr val="000000"/>
                  </a:solidFill>
                </a:uFill>
                <a:latin typeface="Century Gothic"/>
                <a:ea typeface="Arial" panose="020B0604020202020204" pitchFamily="34" charset="0"/>
                <a:cs typeface="Arial"/>
              </a:rPr>
              <a:t>Phonics works best when children are given plenty of encouragement and learn to enjoy reading and writing.</a:t>
            </a:r>
            <a:endParaRPr lang="en-GB" sz="2800" u="none" strike="noStrike" dirty="0">
              <a:solidFill>
                <a:srgbClr val="000000"/>
              </a:solidFill>
              <a:effectLst/>
              <a:uFill>
                <a:solidFill>
                  <a:srgbClr val="000000"/>
                </a:solidFill>
              </a:uFill>
              <a:latin typeface="Century Gothic"/>
              <a:ea typeface="Arial" panose="020B0604020202020204" pitchFamily="34" charset="0"/>
              <a:cs typeface="Arial"/>
            </a:endParaRPr>
          </a:p>
          <a:p>
            <a:pPr marL="342900" lvl="0" indent="-342900" fontAlgn="base">
              <a:lnSpc>
                <a:spcPct val="106000"/>
              </a:lnSpc>
              <a:spcAft>
                <a:spcPts val="35"/>
              </a:spcAft>
              <a:buClr>
                <a:srgbClr val="000000"/>
              </a:buClr>
              <a:buSzPts val="3200"/>
              <a:buFont typeface="Arial" panose="020B0604020202020204" pitchFamily="34" charset="0"/>
              <a:buChar char="•"/>
            </a:pPr>
            <a:r>
              <a:rPr lang="en-GB" sz="2800" dirty="0">
                <a:solidFill>
                  <a:srgbClr val="000000"/>
                </a:solidFill>
                <a:uFill>
                  <a:solidFill>
                    <a:srgbClr val="000000"/>
                  </a:solidFill>
                </a:uFill>
                <a:latin typeface="Century Gothic"/>
                <a:ea typeface="Arial" panose="020B0604020202020204" pitchFamily="34" charset="0"/>
                <a:cs typeface="Arial"/>
              </a:rPr>
              <a:t>Parents play a key role in helping with this.</a:t>
            </a:r>
            <a:endParaRPr lang="en-GB" sz="2800" u="none" strike="noStrike" dirty="0">
              <a:solidFill>
                <a:srgbClr val="000000"/>
              </a:solidFill>
              <a:effectLst/>
              <a:uFill>
                <a:solidFill>
                  <a:srgbClr val="000000"/>
                </a:solidFill>
              </a:uFill>
              <a:latin typeface="Century Gothic"/>
              <a:ea typeface="Arial" panose="020B0604020202020204" pitchFamily="34" charset="0"/>
              <a:cs typeface="Arial"/>
            </a:endParaRPr>
          </a:p>
        </p:txBody>
      </p:sp>
    </p:spTree>
    <p:extLst>
      <p:ext uri="{BB962C8B-B14F-4D97-AF65-F5344CB8AC3E}">
        <p14:creationId xmlns:p14="http://schemas.microsoft.com/office/powerpoint/2010/main" val="327494798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77257" y="497265"/>
            <a:ext cx="9622972" cy="5436104"/>
          </a:xfrm>
          <a:prstGeom prst="rect">
            <a:avLst/>
          </a:prstGeom>
        </p:spPr>
        <p:txBody>
          <a:bodyPr wrap="square" lIns="91440" tIns="45720" rIns="91440" bIns="45720" anchor="t">
            <a:spAutoFit/>
          </a:bodyPr>
          <a:lstStyle/>
          <a:p>
            <a:pPr>
              <a:lnSpc>
                <a:spcPct val="107000"/>
              </a:lnSpc>
              <a:spcAft>
                <a:spcPts val="2825"/>
              </a:spcAft>
            </a:pPr>
            <a:r>
              <a:rPr lang="en-GB" sz="2800" b="1" dirty="0">
                <a:solidFill>
                  <a:srgbClr val="00B050"/>
                </a:solidFill>
                <a:effectLst/>
                <a:latin typeface="Century Gothic"/>
                <a:ea typeface="Berlin Sans FB" panose="020E0602020502020306" pitchFamily="34" charset="0"/>
                <a:cs typeface="Berlin Sans FB" panose="020E0602020502020306" pitchFamily="34" charset="0"/>
              </a:rPr>
              <a:t>Final thoughts….</a:t>
            </a:r>
            <a:endParaRPr lang="en-GB" sz="1100" b="1" dirty="0">
              <a:solidFill>
                <a:srgbClr val="00B050"/>
              </a:solidFill>
              <a:effectLst/>
              <a:latin typeface="Century Gothic"/>
              <a:ea typeface="Calibri" panose="020F0502020204030204" pitchFamily="34" charset="0"/>
            </a:endParaRPr>
          </a:p>
          <a:p>
            <a:pPr marL="342900">
              <a:lnSpc>
                <a:spcPct val="104000"/>
              </a:lnSpc>
              <a:spcAft>
                <a:spcPts val="4035"/>
              </a:spcAft>
            </a:pPr>
            <a:r>
              <a:rPr lang="en-GB" dirty="0">
                <a:solidFill>
                  <a:srgbClr val="000000"/>
                </a:solidFill>
                <a:latin typeface="Century Gothic"/>
                <a:ea typeface="Arial" panose="020B0604020202020204" pitchFamily="34" charset="0"/>
                <a:cs typeface="Arial"/>
              </a:rPr>
              <a:t>Please remember that </a:t>
            </a:r>
            <a:r>
              <a:rPr lang="en-GB" dirty="0">
                <a:solidFill>
                  <a:srgbClr val="FF0066"/>
                </a:solidFill>
                <a:latin typeface="Century Gothic"/>
                <a:ea typeface="Arial" panose="020B0604020202020204" pitchFamily="34" charset="0"/>
                <a:cs typeface="Arial"/>
              </a:rPr>
              <a:t>phonics is not the only skill needed to become a fluent reader</a:t>
            </a:r>
            <a:r>
              <a:rPr lang="en-GB" dirty="0">
                <a:solidFill>
                  <a:srgbClr val="000000"/>
                </a:solidFill>
                <a:latin typeface="Century Gothic"/>
                <a:ea typeface="Arial" panose="020B0604020202020204" pitchFamily="34" charset="0"/>
                <a:cs typeface="Arial"/>
              </a:rPr>
              <a:t>.</a:t>
            </a:r>
            <a:endParaRPr lang="en-GB" sz="1100" dirty="0">
              <a:solidFill>
                <a:srgbClr val="000000"/>
              </a:solidFill>
              <a:effectLst/>
              <a:latin typeface="Century Gothic"/>
              <a:ea typeface="Calibri" panose="020F0502020204030204" pitchFamily="34" charset="0"/>
              <a:cs typeface="Arial"/>
            </a:endParaRPr>
          </a:p>
          <a:p>
            <a:pPr marL="342900" lvl="0" indent="-342900" fontAlgn="base">
              <a:lnSpc>
                <a:spcPct val="106000"/>
              </a:lnSpc>
              <a:spcAft>
                <a:spcPts val="530"/>
              </a:spcAft>
              <a:buClr>
                <a:srgbClr val="000000"/>
              </a:buClr>
              <a:buSzPts val="3200"/>
              <a:buFont typeface="Courier New" panose="02070309020205020404" pitchFamily="49" charset="0"/>
              <a:buChar char="o"/>
            </a:pPr>
            <a:r>
              <a:rPr lang="en-GB" dirty="0">
                <a:solidFill>
                  <a:srgbClr val="000000"/>
                </a:solidFill>
                <a:uFill>
                  <a:solidFill>
                    <a:srgbClr val="000000"/>
                  </a:solidFill>
                </a:uFill>
                <a:latin typeface="Century Gothic"/>
                <a:ea typeface="Arial" panose="020B0604020202020204" pitchFamily="34" charset="0"/>
                <a:cs typeface="Arial"/>
              </a:rPr>
              <a:t>Please continue to read with your child each night and encourage them to:</a:t>
            </a:r>
            <a:endParaRPr lang="en-GB" sz="1100" u="none" strike="noStrike" dirty="0">
              <a:solidFill>
                <a:srgbClr val="000000"/>
              </a:solidFill>
              <a:effectLst/>
              <a:uFill>
                <a:solidFill>
                  <a:srgbClr val="000000"/>
                </a:solidFill>
              </a:uFill>
              <a:latin typeface="Century Gothic"/>
              <a:ea typeface="Arial" panose="020B0604020202020204" pitchFamily="34" charset="0"/>
              <a:cs typeface="Arial"/>
            </a:endParaRPr>
          </a:p>
          <a:p>
            <a:pPr marL="342900" lvl="0" indent="-342900" fontAlgn="base">
              <a:lnSpc>
                <a:spcPct val="106000"/>
              </a:lnSpc>
              <a:spcAft>
                <a:spcPts val="605"/>
              </a:spcAft>
              <a:buClr>
                <a:srgbClr val="000000"/>
              </a:buClr>
              <a:buSzPts val="2400"/>
              <a:buFont typeface="Courier New" panose="02070309020205020404" pitchFamily="49" charset="0"/>
              <a:buChar char="o"/>
            </a:pPr>
            <a:r>
              <a:rPr lang="en-GB" dirty="0">
                <a:solidFill>
                  <a:srgbClr val="000000"/>
                </a:solidFill>
                <a:uFill>
                  <a:solidFill>
                    <a:srgbClr val="000000"/>
                  </a:solidFill>
                </a:uFill>
                <a:latin typeface="Century Gothic"/>
                <a:ea typeface="Arial" panose="020B0604020202020204" pitchFamily="34" charset="0"/>
                <a:cs typeface="Arial"/>
              </a:rPr>
              <a:t>Sound words out from left to right</a:t>
            </a:r>
            <a:endParaRPr lang="en-GB" sz="1100" u="none" strike="noStrike" dirty="0">
              <a:solidFill>
                <a:srgbClr val="000000"/>
              </a:solidFill>
              <a:effectLst/>
              <a:uFill>
                <a:solidFill>
                  <a:srgbClr val="000000"/>
                </a:solidFill>
              </a:uFill>
              <a:latin typeface="Century Gothic"/>
              <a:ea typeface="Wingdings" panose="05000000000000000000" pitchFamily="2" charset="2"/>
              <a:cs typeface="Arial"/>
            </a:endParaRPr>
          </a:p>
          <a:p>
            <a:pPr marL="342900" lvl="0" indent="-342900" fontAlgn="base">
              <a:lnSpc>
                <a:spcPct val="106000"/>
              </a:lnSpc>
              <a:spcAft>
                <a:spcPts val="615"/>
              </a:spcAft>
              <a:buClr>
                <a:srgbClr val="000000"/>
              </a:buClr>
              <a:buSzPts val="2400"/>
              <a:buFont typeface="Courier New" panose="02070309020205020404" pitchFamily="49" charset="0"/>
              <a:buChar char="o"/>
            </a:pPr>
            <a:r>
              <a:rPr lang="en-GB" dirty="0">
                <a:solidFill>
                  <a:srgbClr val="000000"/>
                </a:solidFill>
                <a:uFill>
                  <a:solidFill>
                    <a:srgbClr val="000000"/>
                  </a:solidFill>
                </a:uFill>
                <a:latin typeface="Century Gothic"/>
                <a:ea typeface="Arial" panose="020B0604020202020204" pitchFamily="34" charset="0"/>
                <a:cs typeface="Arial"/>
              </a:rPr>
              <a:t>Re-read words to check they make sense</a:t>
            </a:r>
            <a:endParaRPr lang="en-GB" sz="1100" u="none" strike="noStrike" dirty="0">
              <a:solidFill>
                <a:srgbClr val="000000"/>
              </a:solidFill>
              <a:effectLst/>
              <a:uFill>
                <a:solidFill>
                  <a:srgbClr val="000000"/>
                </a:solidFill>
              </a:uFill>
              <a:latin typeface="Century Gothic"/>
              <a:ea typeface="Wingdings" panose="05000000000000000000" pitchFamily="2" charset="2"/>
              <a:cs typeface="Arial"/>
            </a:endParaRPr>
          </a:p>
          <a:p>
            <a:pPr marL="342900" lvl="0" indent="-342900" fontAlgn="base">
              <a:lnSpc>
                <a:spcPct val="132000"/>
              </a:lnSpc>
              <a:spcAft>
                <a:spcPts val="3980"/>
              </a:spcAft>
              <a:buClr>
                <a:srgbClr val="000000"/>
              </a:buClr>
              <a:buSzPts val="2400"/>
              <a:buFont typeface="Courier New" panose="02070309020205020404" pitchFamily="49" charset="0"/>
              <a:buChar char="o"/>
            </a:pPr>
            <a:r>
              <a:rPr lang="en-GB" dirty="0">
                <a:solidFill>
                  <a:srgbClr val="000000"/>
                </a:solidFill>
                <a:uFill>
                  <a:solidFill>
                    <a:srgbClr val="000000"/>
                  </a:solidFill>
                </a:uFill>
                <a:latin typeface="Century Gothic"/>
                <a:ea typeface="Arial" panose="020B0604020202020204" pitchFamily="34" charset="0"/>
                <a:cs typeface="Arial"/>
              </a:rPr>
              <a:t>Use pictures for clues;</a:t>
            </a:r>
          </a:p>
          <a:p>
            <a:pPr marL="342900" indent="-342900" fontAlgn="base">
              <a:lnSpc>
                <a:spcPct val="132000"/>
              </a:lnSpc>
              <a:spcAft>
                <a:spcPts val="3980"/>
              </a:spcAft>
              <a:buClr>
                <a:srgbClr val="000000"/>
              </a:buClr>
              <a:buSzPts val="2400"/>
              <a:buFont typeface="Courier New" panose="02070309020205020404" pitchFamily="49" charset="0"/>
              <a:buChar char="o"/>
            </a:pPr>
            <a:r>
              <a:rPr lang="en-GB" dirty="0">
                <a:solidFill>
                  <a:srgbClr val="000000"/>
                </a:solidFill>
                <a:uFill>
                  <a:solidFill>
                    <a:srgbClr val="000000"/>
                  </a:solidFill>
                </a:uFill>
                <a:latin typeface="Century Gothic"/>
                <a:ea typeface="Arial" panose="020B0604020202020204" pitchFamily="34" charset="0"/>
                <a:cs typeface="Arial"/>
              </a:rPr>
              <a:t>Ask questions about books </a:t>
            </a:r>
          </a:p>
          <a:p>
            <a:pPr marL="342900" lvl="0" indent="-342900" fontAlgn="base">
              <a:lnSpc>
                <a:spcPct val="132000"/>
              </a:lnSpc>
              <a:spcAft>
                <a:spcPts val="3980"/>
              </a:spcAft>
              <a:buClr>
                <a:srgbClr val="000000"/>
              </a:buClr>
              <a:buSzPts val="2400"/>
              <a:buFont typeface="Courier New" panose="02070309020205020404" pitchFamily="49" charset="0"/>
              <a:buChar char="o"/>
            </a:pPr>
            <a:r>
              <a:rPr lang="en-GB" dirty="0">
                <a:solidFill>
                  <a:srgbClr val="000000"/>
                </a:solidFill>
                <a:uFill>
                  <a:solidFill>
                    <a:srgbClr val="000000"/>
                  </a:solidFill>
                </a:uFill>
                <a:latin typeface="Century Gothic"/>
                <a:ea typeface="Arial" panose="020B0604020202020204" pitchFamily="34" charset="0"/>
                <a:cs typeface="Arial"/>
              </a:rPr>
              <a:t>And </a:t>
            </a:r>
            <a:r>
              <a:rPr lang="en-GB" dirty="0">
                <a:solidFill>
                  <a:srgbClr val="FF0066"/>
                </a:solidFill>
                <a:uFill>
                  <a:solidFill>
                    <a:srgbClr val="000000"/>
                  </a:solidFill>
                </a:uFill>
                <a:latin typeface="Century Gothic"/>
                <a:ea typeface="Arial" panose="020B0604020202020204" pitchFamily="34" charset="0"/>
                <a:cs typeface="Arial"/>
              </a:rPr>
              <a:t>most </a:t>
            </a:r>
            <a:r>
              <a:rPr lang="en-GB" dirty="0">
                <a:solidFill>
                  <a:srgbClr val="000000"/>
                </a:solidFill>
                <a:uFill>
                  <a:solidFill>
                    <a:srgbClr val="000000"/>
                  </a:solidFill>
                </a:uFill>
                <a:latin typeface="Century Gothic"/>
                <a:ea typeface="Arial" panose="020B0604020202020204" pitchFamily="34" charset="0"/>
                <a:cs typeface="Arial"/>
              </a:rPr>
              <a:t>importantly…. </a:t>
            </a:r>
            <a:r>
              <a:rPr lang="en-GB" dirty="0">
                <a:solidFill>
                  <a:srgbClr val="000000"/>
                </a:solidFill>
                <a:latin typeface="Century Gothic"/>
                <a:ea typeface="Arial" panose="020B0604020202020204" pitchFamily="34" charset="0"/>
                <a:cs typeface="Arial"/>
              </a:rPr>
              <a:t>                </a:t>
            </a:r>
            <a:r>
              <a:rPr lang="en-GB" sz="3200" b="1" dirty="0">
                <a:solidFill>
                  <a:srgbClr val="00B050"/>
                </a:solidFill>
                <a:latin typeface="Century Gothic"/>
                <a:ea typeface="Berlin Sans FB" panose="020E0602020502020306" pitchFamily="34" charset="0"/>
                <a:cs typeface="Berlin Sans FB" panose="020E0602020502020306" pitchFamily="34" charset="0"/>
              </a:rPr>
              <a:t>ENJOY READING!</a:t>
            </a:r>
            <a:endParaRPr lang="en-GB" sz="3200" b="1" dirty="0">
              <a:solidFill>
                <a:srgbClr val="00B050"/>
              </a:solidFill>
              <a:effectLst/>
              <a:latin typeface="Century Gothic"/>
              <a:ea typeface="Calibri" panose="020F0502020204030204" pitchFamily="34" charset="0"/>
            </a:endParaRPr>
          </a:p>
        </p:txBody>
      </p:sp>
    </p:spTree>
    <p:extLst>
      <p:ext uri="{BB962C8B-B14F-4D97-AF65-F5344CB8AC3E}">
        <p14:creationId xmlns:p14="http://schemas.microsoft.com/office/powerpoint/2010/main" val="17408529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51428" y="882691"/>
            <a:ext cx="9419771" cy="5293244"/>
          </a:xfrm>
          <a:prstGeom prst="rect">
            <a:avLst/>
          </a:prstGeom>
        </p:spPr>
        <p:txBody>
          <a:bodyPr wrap="square">
            <a:spAutoFit/>
          </a:bodyPr>
          <a:lstStyle/>
          <a:p>
            <a:pPr marR="2510790">
              <a:lnSpc>
                <a:spcPct val="107000"/>
              </a:lnSpc>
              <a:spcAft>
                <a:spcPts val="2580"/>
              </a:spcAft>
            </a:pPr>
            <a:r>
              <a:rPr lang="en-GB" sz="3600" b="1" dirty="0">
                <a:solidFill>
                  <a:srgbClr val="00B050"/>
                </a:solidFill>
                <a:latin typeface="Century Gothic" panose="020B0502020202020204" pitchFamily="34" charset="0"/>
                <a:ea typeface="Berlin Sans FB" panose="020E0602020502020306" pitchFamily="34" charset="0"/>
                <a:cs typeface="Berlin Sans FB" panose="020E0602020502020306" pitchFamily="34" charset="0"/>
              </a:rPr>
              <a:t>Useful Apps</a:t>
            </a:r>
            <a:endParaRPr lang="en-GB" sz="3600" b="1" dirty="0">
              <a:solidFill>
                <a:srgbClr val="00B050"/>
              </a:solidFill>
              <a:effectLst/>
              <a:latin typeface="Century Gothic" panose="020B0502020202020204" pitchFamily="34" charset="0"/>
              <a:ea typeface="Calibri" panose="020F0502020204030204" pitchFamily="34" charset="0"/>
            </a:endParaRPr>
          </a:p>
          <a:p>
            <a:pPr marL="1059180" indent="-457200">
              <a:lnSpc>
                <a:spcPct val="107000"/>
              </a:lnSpc>
              <a:spcAft>
                <a:spcPts val="15"/>
              </a:spcAft>
              <a:buFont typeface="Courier New" panose="02070309020205020404" pitchFamily="49" charset="0"/>
              <a:buChar char="o"/>
            </a:pPr>
            <a:r>
              <a:rPr lang="en-GB" sz="3200" dirty="0">
                <a:latin typeface="Century Gothic" panose="020B0502020202020204" pitchFamily="34" charset="0"/>
                <a:ea typeface="Berlin Sans FB" panose="020E0602020502020306" pitchFamily="34" charset="0"/>
                <a:cs typeface="Berlin Sans FB" panose="020E0602020502020306" pitchFamily="34" charset="0"/>
              </a:rPr>
              <a:t>Hairy Letters</a:t>
            </a:r>
            <a:endParaRPr lang="en-GB" sz="3200" dirty="0">
              <a:effectLst/>
              <a:latin typeface="Century Gothic" panose="020B0502020202020204" pitchFamily="34" charset="0"/>
              <a:ea typeface="Calibri" panose="020F0502020204030204" pitchFamily="34" charset="0"/>
            </a:endParaRPr>
          </a:p>
          <a:p>
            <a:pPr marL="1059180" indent="-457200">
              <a:lnSpc>
                <a:spcPct val="107000"/>
              </a:lnSpc>
              <a:spcAft>
                <a:spcPts val="165"/>
              </a:spcAft>
              <a:buFont typeface="Courier New" panose="02070309020205020404" pitchFamily="49" charset="0"/>
              <a:buChar char="o"/>
            </a:pPr>
            <a:r>
              <a:rPr lang="en-GB" sz="3200" dirty="0" err="1">
                <a:latin typeface="Century Gothic" panose="020B0502020202020204" pitchFamily="34" charset="0"/>
                <a:ea typeface="Berlin Sans FB" panose="020E0602020502020306" pitchFamily="34" charset="0"/>
                <a:cs typeface="Berlin Sans FB" panose="020E0602020502020306" pitchFamily="34" charset="0"/>
              </a:rPr>
              <a:t>Abc</a:t>
            </a:r>
            <a:r>
              <a:rPr lang="en-GB" sz="3200" dirty="0">
                <a:latin typeface="Century Gothic" panose="020B0502020202020204" pitchFamily="34" charset="0"/>
                <a:ea typeface="Berlin Sans FB" panose="020E0602020502020306" pitchFamily="34" charset="0"/>
                <a:cs typeface="Berlin Sans FB" panose="020E0602020502020306" pitchFamily="34" charset="0"/>
              </a:rPr>
              <a:t> pocket phonics/</a:t>
            </a:r>
            <a:r>
              <a:rPr lang="en-GB" sz="3200" dirty="0" err="1">
                <a:latin typeface="Century Gothic" panose="020B0502020202020204" pitchFamily="34" charset="0"/>
                <a:ea typeface="Berlin Sans FB" panose="020E0602020502020306" pitchFamily="34" charset="0"/>
                <a:cs typeface="Berlin Sans FB" panose="020E0602020502020306" pitchFamily="34" charset="0"/>
              </a:rPr>
              <a:t>lite</a:t>
            </a:r>
            <a:endParaRPr lang="en-GB" sz="3200" dirty="0">
              <a:effectLst/>
              <a:latin typeface="Century Gothic" panose="020B0502020202020204" pitchFamily="34" charset="0"/>
              <a:ea typeface="Calibri" panose="020F0502020204030204" pitchFamily="34" charset="0"/>
            </a:endParaRPr>
          </a:p>
          <a:p>
            <a:pPr marL="1059180" indent="-457200">
              <a:lnSpc>
                <a:spcPct val="107000"/>
              </a:lnSpc>
              <a:spcAft>
                <a:spcPts val="15"/>
              </a:spcAft>
              <a:buFont typeface="Courier New" panose="02070309020205020404" pitchFamily="49" charset="0"/>
              <a:buChar char="o"/>
            </a:pPr>
            <a:r>
              <a:rPr lang="en-GB" sz="3200" dirty="0">
                <a:latin typeface="Century Gothic" panose="020B0502020202020204" pitchFamily="34" charset="0"/>
                <a:ea typeface="Berlin Sans FB" panose="020E0602020502020306" pitchFamily="34" charset="0"/>
                <a:cs typeface="Berlin Sans FB" panose="020E0602020502020306" pitchFamily="34" charset="0"/>
              </a:rPr>
              <a:t>Mr Thorne does phonics</a:t>
            </a:r>
            <a:endParaRPr lang="en-GB" sz="3200" dirty="0">
              <a:effectLst/>
              <a:latin typeface="Century Gothic" panose="020B0502020202020204" pitchFamily="34" charset="0"/>
              <a:ea typeface="Calibri" panose="020F0502020204030204" pitchFamily="34" charset="0"/>
            </a:endParaRPr>
          </a:p>
          <a:p>
            <a:pPr marL="1059180" indent="-457200">
              <a:lnSpc>
                <a:spcPct val="107000"/>
              </a:lnSpc>
              <a:spcAft>
                <a:spcPts val="15"/>
              </a:spcAft>
              <a:buFont typeface="Courier New" panose="02070309020205020404" pitchFamily="49" charset="0"/>
              <a:buChar char="o"/>
            </a:pPr>
            <a:r>
              <a:rPr lang="en-GB" sz="3200" dirty="0">
                <a:latin typeface="Century Gothic" panose="020B0502020202020204" pitchFamily="34" charset="0"/>
                <a:ea typeface="Berlin Sans FB" panose="020E0602020502020306" pitchFamily="34" charset="0"/>
                <a:cs typeface="Berlin Sans FB" panose="020E0602020502020306" pitchFamily="34" charset="0"/>
              </a:rPr>
              <a:t>Phonics Play</a:t>
            </a:r>
            <a:endParaRPr lang="en-GB" sz="3200" dirty="0">
              <a:effectLst/>
              <a:latin typeface="Century Gothic" panose="020B0502020202020204" pitchFamily="34" charset="0"/>
              <a:ea typeface="Calibri" panose="020F0502020204030204" pitchFamily="34" charset="0"/>
            </a:endParaRPr>
          </a:p>
          <a:p>
            <a:pPr marL="1059180" indent="-457200">
              <a:lnSpc>
                <a:spcPct val="107000"/>
              </a:lnSpc>
              <a:spcAft>
                <a:spcPts val="15"/>
              </a:spcAft>
              <a:buFont typeface="Courier New" panose="02070309020205020404" pitchFamily="49" charset="0"/>
              <a:buChar char="o"/>
            </a:pPr>
            <a:r>
              <a:rPr lang="en-GB" sz="3200" dirty="0">
                <a:latin typeface="Century Gothic" panose="020B0502020202020204" pitchFamily="34" charset="0"/>
                <a:ea typeface="Berlin Sans FB" panose="020E0602020502020306" pitchFamily="34" charset="0"/>
                <a:cs typeface="Berlin Sans FB" panose="020E0602020502020306" pitchFamily="34" charset="0"/>
              </a:rPr>
              <a:t>Meet the </a:t>
            </a:r>
            <a:r>
              <a:rPr lang="en-GB" sz="3200" dirty="0" err="1">
                <a:latin typeface="Century Gothic" panose="020B0502020202020204" pitchFamily="34" charset="0"/>
                <a:ea typeface="Berlin Sans FB" panose="020E0602020502020306" pitchFamily="34" charset="0"/>
                <a:cs typeface="Berlin Sans FB" panose="020E0602020502020306" pitchFamily="34" charset="0"/>
              </a:rPr>
              <a:t>alphablocks</a:t>
            </a:r>
            <a:endParaRPr lang="en-GB" sz="3200" dirty="0">
              <a:effectLst/>
              <a:latin typeface="Century Gothic" panose="020B0502020202020204" pitchFamily="34" charset="0"/>
              <a:ea typeface="Calibri" panose="020F0502020204030204" pitchFamily="34" charset="0"/>
            </a:endParaRPr>
          </a:p>
          <a:p>
            <a:pPr marL="1059180" indent="-457200">
              <a:lnSpc>
                <a:spcPct val="107000"/>
              </a:lnSpc>
              <a:spcAft>
                <a:spcPts val="15"/>
              </a:spcAft>
              <a:buFont typeface="Courier New" panose="02070309020205020404" pitchFamily="49" charset="0"/>
              <a:buChar char="o"/>
            </a:pPr>
            <a:r>
              <a:rPr lang="en-GB" sz="3200" dirty="0">
                <a:latin typeface="Century Gothic" panose="020B0502020202020204" pitchFamily="34" charset="0"/>
                <a:ea typeface="Berlin Sans FB" panose="020E0602020502020306" pitchFamily="34" charset="0"/>
                <a:cs typeface="Berlin Sans FB" panose="020E0602020502020306" pitchFamily="34" charset="0"/>
              </a:rPr>
              <a:t>Initial Code</a:t>
            </a:r>
            <a:endParaRPr lang="en-GB" sz="3200" dirty="0">
              <a:effectLst/>
              <a:latin typeface="Century Gothic" panose="020B0502020202020204" pitchFamily="34" charset="0"/>
              <a:ea typeface="Calibri" panose="020F0502020204030204" pitchFamily="34" charset="0"/>
            </a:endParaRPr>
          </a:p>
          <a:p>
            <a:pPr marL="1059180" indent="-457200">
              <a:lnSpc>
                <a:spcPct val="107000"/>
              </a:lnSpc>
              <a:spcAft>
                <a:spcPts val="15"/>
              </a:spcAft>
              <a:buFont typeface="Courier New" panose="02070309020205020404" pitchFamily="49" charset="0"/>
              <a:buChar char="o"/>
            </a:pPr>
            <a:r>
              <a:rPr lang="en-GB" sz="3200" dirty="0">
                <a:latin typeface="Century Gothic" panose="020B0502020202020204" pitchFamily="34" charset="0"/>
                <a:ea typeface="Berlin Sans FB" panose="020E0602020502020306" pitchFamily="34" charset="0"/>
                <a:cs typeface="Berlin Sans FB" panose="020E0602020502020306" pitchFamily="34" charset="0"/>
              </a:rPr>
              <a:t>Teach your monster to read</a:t>
            </a:r>
            <a:endParaRPr lang="en-GB" sz="3200" dirty="0">
              <a:effectLst/>
              <a:latin typeface="Century Gothic" panose="020B0502020202020204" pitchFamily="34" charset="0"/>
              <a:ea typeface="Calibri" panose="020F0502020204030204" pitchFamily="34" charset="0"/>
            </a:endParaRPr>
          </a:p>
          <a:p>
            <a:pPr marL="1621790">
              <a:lnSpc>
                <a:spcPct val="107000"/>
              </a:lnSpc>
              <a:spcAft>
                <a:spcPts val="0"/>
              </a:spcAft>
            </a:pPr>
            <a:r>
              <a:rPr lang="en-GB" sz="3600" dirty="0">
                <a:solidFill>
                  <a:srgbClr val="000000"/>
                </a:solidFill>
                <a:latin typeface="Comic Sans MS" panose="030F0702030302020204" pitchFamily="66" charset="0"/>
                <a:ea typeface="Calibri" panose="020F0502020204030204" pitchFamily="34" charset="0"/>
              </a:rPr>
              <a:t> </a:t>
            </a:r>
            <a:endParaRPr lang="en-GB" sz="3600" dirty="0">
              <a:solidFill>
                <a:srgbClr val="000000"/>
              </a:solidFill>
              <a:effectLst/>
              <a:latin typeface="Comic Sans MS" panose="030F0702030302020204" pitchFamily="66" charset="0"/>
              <a:ea typeface="Calibri" panose="020F0502020204030204" pitchFamily="34" charset="0"/>
            </a:endParaRPr>
          </a:p>
        </p:txBody>
      </p:sp>
    </p:spTree>
    <p:extLst>
      <p:ext uri="{BB962C8B-B14F-4D97-AF65-F5344CB8AC3E}">
        <p14:creationId xmlns:p14="http://schemas.microsoft.com/office/powerpoint/2010/main" val="212323480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AB946B"/>
      </a:accent1>
      <a:accent2>
        <a:srgbClr val="C04F32"/>
      </a:accent2>
      <a:accent3>
        <a:srgbClr val="DD8C3C"/>
      </a:accent3>
      <a:accent4>
        <a:srgbClr val="8E684C"/>
      </a:accent4>
      <a:accent5>
        <a:srgbClr val="CBAF62"/>
      </a:accent5>
      <a:accent6>
        <a:srgbClr val="803348"/>
      </a:accent6>
      <a:hlink>
        <a:srgbClr val="86724D"/>
      </a:hlink>
      <a:folHlink>
        <a:srgbClr val="B99E84"/>
      </a:folHlink>
    </a:clrScheme>
    <a:fontScheme name="Organic">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A2BEDC8B-F191-493B-BA33-0F4F800A89D3}"/>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272504c-4ffd-48db-8ad2-1a53615439f9">
      <UserInfo>
        <DisplayName>Charlotte Elsdon</DisplayName>
        <AccountId>42</AccountId>
        <AccountType/>
      </UserInfo>
    </SharedWithUsers>
    <lcf76f155ced4ddcb4097134ff3c332f xmlns="a4e9660d-74ae-4ac3-84b4-f14cfcda18d3">
      <Terms xmlns="http://schemas.microsoft.com/office/infopath/2007/PartnerControls"/>
    </lcf76f155ced4ddcb4097134ff3c332f>
    <TaxCatchAll xmlns="3272504c-4ffd-48db-8ad2-1a53615439f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3CB90158EBFA74F9FA46378398F3DAF" ma:contentTypeVersion="16" ma:contentTypeDescription="Create a new document." ma:contentTypeScope="" ma:versionID="1895f0db06761bc9b6a5d7494d222c1b">
  <xsd:schema xmlns:xsd="http://www.w3.org/2001/XMLSchema" xmlns:xs="http://www.w3.org/2001/XMLSchema" xmlns:p="http://schemas.microsoft.com/office/2006/metadata/properties" xmlns:ns2="a4e9660d-74ae-4ac3-84b4-f14cfcda18d3" xmlns:ns3="3272504c-4ffd-48db-8ad2-1a53615439f9" targetNamespace="http://schemas.microsoft.com/office/2006/metadata/properties" ma:root="true" ma:fieldsID="0b0dcc9cd1d4f0997c2979a82b3d7a62" ns2:_="" ns3:_="">
    <xsd:import namespace="a4e9660d-74ae-4ac3-84b4-f14cfcda18d3"/>
    <xsd:import namespace="3272504c-4ffd-48db-8ad2-1a53615439f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AutoKeyPoints" minOccurs="0"/>
                <xsd:element ref="ns2:MediaServiceKeyPoints" minOccurs="0"/>
                <xsd:element ref="ns2:MediaServiceOCR" minOccurs="0"/>
                <xsd:element ref="ns2:MediaServiceLocation" minOccurs="0"/>
                <xsd:element ref="ns3:SharedWithUsers" minOccurs="0"/>
                <xsd:element ref="ns3:SharedWithDetails"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e9660d-74ae-4ac3-84b4-f14cfcda18d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cd9d2af9-c4c4-4881-a912-41534b348c0b"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3272504c-4ffd-48db-8ad2-1a53615439f9"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0c61888-67b3-4730-bfe9-176f9c7e2f00}" ma:internalName="TaxCatchAll" ma:showField="CatchAllData" ma:web="3272504c-4ffd-48db-8ad2-1a53615439f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22A2BF8-5C09-4BE7-9816-D71C6948C0DF}">
  <ds:schemaRefs>
    <ds:schemaRef ds:uri="a4e9660d-74ae-4ac3-84b4-f14cfcda18d3"/>
    <ds:schemaRef ds:uri="http://purl.org/dc/term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schemas.microsoft.com/office/2006/metadata/properties"/>
    <ds:schemaRef ds:uri="3272504c-4ffd-48db-8ad2-1a53615439f9"/>
    <ds:schemaRef ds:uri="http://www.w3.org/XML/1998/namespace"/>
    <ds:schemaRef ds:uri="http://purl.org/dc/dcmitype/"/>
  </ds:schemaRefs>
</ds:datastoreItem>
</file>

<file path=customXml/itemProps2.xml><?xml version="1.0" encoding="utf-8"?>
<ds:datastoreItem xmlns:ds="http://schemas.openxmlformats.org/officeDocument/2006/customXml" ds:itemID="{3C2FE978-CBE9-46E5-9D68-C0F9AD51ED13}">
  <ds:schemaRefs>
    <ds:schemaRef ds:uri="http://schemas.microsoft.com/sharepoint/v3/contenttype/forms"/>
  </ds:schemaRefs>
</ds:datastoreItem>
</file>

<file path=customXml/itemProps3.xml><?xml version="1.0" encoding="utf-8"?>
<ds:datastoreItem xmlns:ds="http://schemas.openxmlformats.org/officeDocument/2006/customXml" ds:itemID="{5356CE02-3D5E-4EEB-9ED3-9FF7E198E25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e9660d-74ae-4ac3-84b4-f14cfcda18d3"/>
    <ds:schemaRef ds:uri="3272504c-4ffd-48db-8ad2-1a53615439f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Organic</Template>
  <TotalTime>258</TotalTime>
  <Words>1245</Words>
  <Application>Microsoft Office PowerPoint</Application>
  <PresentationFormat>Widescreen</PresentationFormat>
  <Paragraphs>122</Paragraphs>
  <Slides>25</Slides>
  <Notes>0</Notes>
  <HiddenSlides>0</HiddenSlides>
  <MMClips>1</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25</vt:i4>
      </vt:variant>
    </vt:vector>
  </HeadingPairs>
  <TitlesOfParts>
    <vt:vector size="34" baseType="lpstr">
      <vt:lpstr>Arial</vt:lpstr>
      <vt:lpstr>Berlin Sans FB</vt:lpstr>
      <vt:lpstr>Calibri</vt:lpstr>
      <vt:lpstr>Century Gothic</vt:lpstr>
      <vt:lpstr>Comic Sans MS</vt:lpstr>
      <vt:lpstr>Courier New</vt:lpstr>
      <vt:lpstr>Garamond</vt:lpstr>
      <vt:lpstr>Wingdings</vt:lpstr>
      <vt:lpstr>Organic</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Miss Eldsdon</cp:lastModifiedBy>
  <cp:revision>230</cp:revision>
  <dcterms:created xsi:type="dcterms:W3CDTF">2018-12-02T18:19:06Z</dcterms:created>
  <dcterms:modified xsi:type="dcterms:W3CDTF">2022-09-17T14:13:29Z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0x01010013CB90158EBFA74F9FA46378398F3DAF</vt:lpwstr>
  </property>
</Properties>
</file>