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9" r:id="rId20"/>
    <p:sldId id="281" r:id="rId21"/>
    <p:sldId id="282" r:id="rId22"/>
    <p:sldId id="283" r:id="rId2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4d979f0d27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4d979f0d27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4d979f0d27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4d979f0d27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4d979f0d27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24d979f0d27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4d979f0d27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4d979f0d27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4d979f0d27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4d979f0d27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50d94ded34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g250d94ded34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50d94ded34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0" name="Google Shape;110;g250d94ded34_0_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111" name="Google Shape;111;g250d94ded34_0_8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50d94ded34_0_1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0" name="Google Shape;120;g250d94ded34_0_1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121" name="Google Shape;121;g250d94ded34_0_17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50d94ded34_0_1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g250d94ded34_0_1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50d94ded34_0_29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g250d94ded34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50d94deb54_0_1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3" name="Google Shape;163;g250d94deb54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50d94deb54_0_30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1" name="Google Shape;171;g250d94deb54_0_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250d94ded34_0_3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g250d94ded34_0_3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50d94ded34_0_3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g250d94ded34_0_3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250d94ded34_0_3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g250d94ded34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50d94ded34_0_5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5" name="Google Shape;205;g250d94ded34_0_5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206" name="Google Shape;206;g250d94ded34_0_51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250d94ded34_0_4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g250d94ded34_0_4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216" name="Google Shape;216;g250d94ded34_0_4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250d94deb54_0_17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6" name="Google Shape;276;g250d94deb54_0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250d94deb54_0_1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7" name="Google Shape;297;g250d94deb54_0_18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298" name="Google Shape;298;g250d94deb54_0_18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250d94deb54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g250d94deb54_0_1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307" name="Google Shape;307;g250d94deb54_0_19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250d94deb54_0_20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5" name="Google Shape;315;g250d94deb54_0_2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puffins@stmargaretsipswich.org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t="12685" r="8617" b="10202"/>
          <a:stretch/>
        </p:blipFill>
        <p:spPr>
          <a:xfrm>
            <a:off x="3033150" y="1223075"/>
            <a:ext cx="3253350" cy="141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1AB94D-FF21-46AC-858A-C18CECBC3B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8840" y="2276505"/>
            <a:ext cx="1533949" cy="157819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 title="Learning Ladders - Introduction for Parents"/>
          <p:cNvPicPr preferRelativeResize="0"/>
          <p:nvPr/>
        </p:nvPicPr>
        <p:blipFill rotWithShape="1">
          <a:blip r:embed="rId3">
            <a:alphaModFix/>
          </a:blip>
          <a:srcRect l="4720" r="-4720"/>
          <a:stretch/>
        </p:blipFill>
        <p:spPr>
          <a:xfrm>
            <a:off x="746625" y="896650"/>
            <a:ext cx="5528901" cy="3363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6525" y="972150"/>
            <a:ext cx="4399750" cy="263985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6373595" y="1425443"/>
            <a:ext cx="2397000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>
                <a:solidFill>
                  <a:srgbClr val="FF0000"/>
                </a:solidFill>
              </a:rPr>
              <a:t>The rationale and reasons behind choosing Learning Ladders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dirty="0">
                <a:solidFill>
                  <a:srgbClr val="FF0000"/>
                </a:solidFill>
              </a:rPr>
              <a:t>- Mrs Brown Assessment Lead</a:t>
            </a:r>
            <a:endParaRPr sz="13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/>
          <p:nvPr/>
        </p:nvSpPr>
        <p:spPr>
          <a:xfrm>
            <a:off x="708875" y="135925"/>
            <a:ext cx="51153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15"/>
          <p:cNvSpPr txBox="1"/>
          <p:nvPr/>
        </p:nvSpPr>
        <p:spPr>
          <a:xfrm>
            <a:off x="847368" y="304819"/>
            <a:ext cx="4743900" cy="68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000" tIns="72000" rIns="72000" bIns="720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12395B"/>
                </a:solidFill>
              </a:rPr>
              <a:t>What does the research tell us?</a:t>
            </a:r>
            <a:endParaRPr sz="3600">
              <a:solidFill>
                <a:srgbClr val="000000"/>
              </a:solidFill>
            </a:endParaRPr>
          </a:p>
        </p:txBody>
      </p:sp>
      <p:pic>
        <p:nvPicPr>
          <p:cNvPr id="69" name="Google Shape;69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44113" y="1379576"/>
            <a:ext cx="5878678" cy="1305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/>
          <p:cNvPicPr preferRelativeResize="0"/>
          <p:nvPr/>
        </p:nvPicPr>
        <p:blipFill rotWithShape="1">
          <a:blip r:embed="rId4">
            <a:alphaModFix/>
          </a:blip>
          <a:srcRect r="1555"/>
          <a:stretch/>
        </p:blipFill>
        <p:spPr>
          <a:xfrm>
            <a:off x="1730538" y="2637800"/>
            <a:ext cx="6135949" cy="191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53667" y="3079350"/>
            <a:ext cx="1997792" cy="206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24303" y="304825"/>
            <a:ext cx="1138650" cy="117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/>
        </p:nvSpPr>
        <p:spPr>
          <a:xfrm>
            <a:off x="425750" y="1208225"/>
            <a:ext cx="8607000" cy="14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12395B"/>
                </a:solidFill>
              </a:rPr>
              <a:t>All adults working in partnership to know exactly where a child is in their learning and how to support learning in school and at home.</a:t>
            </a:r>
            <a:br>
              <a:rPr lang="en-GB" sz="4400" b="1" u="sng">
                <a:solidFill>
                  <a:schemeClr val="dk1"/>
                </a:solidFill>
              </a:rPr>
            </a:br>
            <a:endParaRPr sz="4400" b="1" u="sng">
              <a:solidFill>
                <a:schemeClr val="dk1"/>
              </a:solidFill>
            </a:endParaRPr>
          </a:p>
        </p:txBody>
      </p:sp>
      <p:sp>
        <p:nvSpPr>
          <p:cNvPr id="78" name="Google Shape;78;p16"/>
          <p:cNvSpPr/>
          <p:nvPr/>
        </p:nvSpPr>
        <p:spPr>
          <a:xfrm>
            <a:off x="315350" y="2166576"/>
            <a:ext cx="1356300" cy="714000"/>
          </a:xfrm>
          <a:prstGeom prst="roundRect">
            <a:avLst>
              <a:gd name="adj" fmla="val 16667"/>
            </a:avLst>
          </a:prstGeom>
          <a:solidFill>
            <a:srgbClr val="55AB54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Two-way messaging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16"/>
          <p:cNvSpPr/>
          <p:nvPr/>
        </p:nvSpPr>
        <p:spPr>
          <a:xfrm>
            <a:off x="1952116" y="2212776"/>
            <a:ext cx="1455300" cy="621600"/>
          </a:xfrm>
          <a:prstGeom prst="roundRect">
            <a:avLst>
              <a:gd name="adj" fmla="val 16667"/>
            </a:avLst>
          </a:prstGeom>
          <a:solidFill>
            <a:srgbClr val="ABBFDE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Shared, personalised learning goals 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6"/>
          <p:cNvSpPr/>
          <p:nvPr/>
        </p:nvSpPr>
        <p:spPr>
          <a:xfrm>
            <a:off x="5211883" y="2212776"/>
            <a:ext cx="1543800" cy="621600"/>
          </a:xfrm>
          <a:prstGeom prst="roundRect">
            <a:avLst>
              <a:gd name="adj" fmla="val 16667"/>
            </a:avLst>
          </a:prstGeom>
          <a:solidFill>
            <a:srgbClr val="009FE3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Bespoke individual student reports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6"/>
          <p:cNvSpPr/>
          <p:nvPr/>
        </p:nvSpPr>
        <p:spPr>
          <a:xfrm>
            <a:off x="7067999" y="2166571"/>
            <a:ext cx="1806300" cy="960000"/>
          </a:xfrm>
          <a:prstGeom prst="roundRect">
            <a:avLst>
              <a:gd name="adj" fmla="val 16667"/>
            </a:avLst>
          </a:prstGeom>
          <a:solidFill>
            <a:srgbClr val="F8AAA4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Educational terms unlocked with support articles for parents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16"/>
          <p:cNvSpPr/>
          <p:nvPr/>
        </p:nvSpPr>
        <p:spPr>
          <a:xfrm>
            <a:off x="1671650" y="4183475"/>
            <a:ext cx="2755800" cy="9600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Google Shape;81;p16">
            <a:extLst>
              <a:ext uri="{FF2B5EF4-FFF2-40B4-BE49-F238E27FC236}">
                <a16:creationId xmlns:a16="http://schemas.microsoft.com/office/drawing/2014/main" id="{B0E7E9D4-F1C3-4730-8759-79977A312ACF}"/>
              </a:ext>
            </a:extLst>
          </p:cNvPr>
          <p:cNvSpPr/>
          <p:nvPr/>
        </p:nvSpPr>
        <p:spPr>
          <a:xfrm>
            <a:off x="3597924" y="2210466"/>
            <a:ext cx="1543800" cy="713999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Updates on the learning in the classroom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/>
          <p:nvPr/>
        </p:nvSpPr>
        <p:spPr>
          <a:xfrm>
            <a:off x="803250" y="605825"/>
            <a:ext cx="51153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>
            <a:off x="577950" y="744125"/>
            <a:ext cx="5565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lang="en-GB" sz="2400" b="1">
                <a:solidFill>
                  <a:srgbClr val="12395B"/>
                </a:solidFill>
              </a:rPr>
              <a:t>How do we access Ladders at Home?</a:t>
            </a:r>
            <a:endParaRPr sz="36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>
            <a:off x="521325" y="1652675"/>
            <a:ext cx="8520600" cy="156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ts val="2000"/>
              <a:buChar char="●"/>
            </a:pPr>
            <a:r>
              <a:rPr lang="en-GB" sz="2000" b="1">
                <a:solidFill>
                  <a:srgbClr val="1F497D"/>
                </a:solidFill>
              </a:rPr>
              <a:t>One login for multiple siblings across school </a:t>
            </a:r>
            <a:endParaRPr sz="2000" b="1">
              <a:solidFill>
                <a:srgbClr val="1F497D"/>
              </a:solidFill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ts val="2000"/>
              <a:buChar char="●"/>
            </a:pPr>
            <a:r>
              <a:rPr lang="en-GB" sz="2000" b="1">
                <a:solidFill>
                  <a:srgbClr val="1F497D"/>
                </a:solidFill>
              </a:rPr>
              <a:t>Phase appropriate information shared for each stage of learning</a:t>
            </a:r>
            <a:endParaRPr sz="2000" b="1">
              <a:solidFill>
                <a:srgbClr val="1F497D"/>
              </a:solidFill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ts val="2000"/>
              <a:buChar char="●"/>
            </a:pPr>
            <a:r>
              <a:rPr lang="en-GB" sz="2000" b="1">
                <a:solidFill>
                  <a:srgbClr val="1F497D"/>
                </a:solidFill>
              </a:rPr>
              <a:t>Accessed via a URL on any device</a:t>
            </a:r>
            <a:endParaRPr sz="2000" b="1">
              <a:solidFill>
                <a:srgbClr val="1F497D"/>
              </a:solidFill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ts val="2000"/>
              <a:buChar char="●"/>
            </a:pPr>
            <a:r>
              <a:rPr lang="en-GB" sz="2000" b="1">
                <a:solidFill>
                  <a:srgbClr val="1F497D"/>
                </a:solidFill>
              </a:rPr>
              <a:t>Separate accounts for any adults involved in learning at home</a:t>
            </a:r>
            <a:endParaRPr sz="2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 txBox="1">
            <a:spLocks noGrp="1"/>
          </p:cNvSpPr>
          <p:nvPr>
            <p:ph type="title"/>
          </p:nvPr>
        </p:nvSpPr>
        <p:spPr>
          <a:xfrm>
            <a:off x="849625" y="322325"/>
            <a:ext cx="2700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EYFS View</a:t>
            </a:r>
            <a:endParaRPr b="1"/>
          </a:p>
        </p:txBody>
      </p:sp>
      <p:pic>
        <p:nvPicPr>
          <p:cNvPr id="96" name="Google Shape;9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5527" y="997196"/>
            <a:ext cx="5969249" cy="3733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9"/>
          <p:cNvSpPr/>
          <p:nvPr/>
        </p:nvSpPr>
        <p:spPr>
          <a:xfrm>
            <a:off x="465675" y="126500"/>
            <a:ext cx="56532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19"/>
          <p:cNvSpPr txBox="1"/>
          <p:nvPr/>
        </p:nvSpPr>
        <p:spPr>
          <a:xfrm>
            <a:off x="885371" y="4030459"/>
            <a:ext cx="7915200" cy="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One login for </a:t>
            </a:r>
            <a:r>
              <a:rPr lang="en-GB" sz="1700">
                <a:solidFill>
                  <a:schemeClr val="dk2"/>
                </a:solidFill>
              </a:rPr>
              <a:t>multiple</a:t>
            </a:r>
            <a:r>
              <a:rPr lang="en-GB" sz="17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siblings</a:t>
            </a:r>
            <a:r>
              <a:rPr lang="en-GB" sz="1700">
                <a:solidFill>
                  <a:schemeClr val="dk2"/>
                </a:solidFill>
              </a:rPr>
              <a:t> across </a:t>
            </a:r>
            <a:r>
              <a:rPr lang="en-GB" sz="17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school, accessible from any device</a:t>
            </a:r>
            <a:r>
              <a:rPr lang="en-GB" sz="1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200"/>
          </a:p>
        </p:txBody>
      </p:sp>
      <p:sp>
        <p:nvSpPr>
          <p:cNvPr id="103" name="Google Shape;103;p19"/>
          <p:cNvSpPr txBox="1"/>
          <p:nvPr/>
        </p:nvSpPr>
        <p:spPr>
          <a:xfrm>
            <a:off x="465668" y="311909"/>
            <a:ext cx="55134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How do we access Ladders at Home?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749604"/>
            <a:ext cx="3356227" cy="1946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4332" y="1749612"/>
            <a:ext cx="3112576" cy="1946864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9"/>
          <p:cNvSpPr txBox="1"/>
          <p:nvPr/>
        </p:nvSpPr>
        <p:spPr>
          <a:xfrm>
            <a:off x="1460426" y="1278369"/>
            <a:ext cx="2812500" cy="4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78575" rIns="78575" bIns="7857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>
                <a:solidFill>
                  <a:schemeClr val="dk2"/>
                </a:solidFill>
              </a:rPr>
              <a:t>EYFS View</a:t>
            </a:r>
            <a:endParaRPr sz="1200" b="1"/>
          </a:p>
        </p:txBody>
      </p:sp>
      <p:sp>
        <p:nvSpPr>
          <p:cNvPr id="107" name="Google Shape;107;p19"/>
          <p:cNvSpPr txBox="1"/>
          <p:nvPr/>
        </p:nvSpPr>
        <p:spPr>
          <a:xfrm>
            <a:off x="6118887" y="1346484"/>
            <a:ext cx="2812500" cy="4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78575" rIns="78575" bIns="7857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>
                <a:solidFill>
                  <a:schemeClr val="dk2"/>
                </a:solidFill>
              </a:rPr>
              <a:t>Primary View</a:t>
            </a:r>
            <a:endParaRPr sz="1200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0"/>
          <p:cNvSpPr/>
          <p:nvPr/>
        </p:nvSpPr>
        <p:spPr>
          <a:xfrm>
            <a:off x="465675" y="126500"/>
            <a:ext cx="60567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0"/>
          <p:cNvSpPr txBox="1"/>
          <p:nvPr/>
        </p:nvSpPr>
        <p:spPr>
          <a:xfrm>
            <a:off x="473600" y="1738273"/>
            <a:ext cx="7146000" cy="10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165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165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0"/>
          <p:cNvSpPr txBox="1"/>
          <p:nvPr/>
        </p:nvSpPr>
        <p:spPr>
          <a:xfrm>
            <a:off x="244828" y="144211"/>
            <a:ext cx="67566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What information is shared with</a:t>
            </a:r>
            <a:r>
              <a:rPr lang="en-GB" sz="2100" b="1">
                <a:solidFill>
                  <a:srgbClr val="12395B"/>
                </a:solidFill>
              </a:rPr>
              <a:t> parents</a:t>
            </a: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0"/>
          <p:cNvSpPr txBox="1"/>
          <p:nvPr/>
        </p:nvSpPr>
        <p:spPr>
          <a:xfrm>
            <a:off x="5087925" y="2296575"/>
            <a:ext cx="3882000" cy="817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 dirty="0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Observations of your child accessing the enabling environment in school.  </a:t>
            </a:r>
            <a:endParaRPr sz="1200" b="1" i="0" u="none" strike="noStrike" cap="none" dirty="0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 dirty="0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We will continually share observations and updates on your child's learning. </a:t>
            </a:r>
            <a:endParaRPr sz="1200" dirty="0"/>
          </a:p>
        </p:txBody>
      </p:sp>
      <p:pic>
        <p:nvPicPr>
          <p:cNvPr id="117" name="Google Shape;11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1805" y="1288980"/>
            <a:ext cx="4327174" cy="33814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/>
          <p:nvPr/>
        </p:nvSpPr>
        <p:spPr>
          <a:xfrm>
            <a:off x="465675" y="126500"/>
            <a:ext cx="60567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21"/>
          <p:cNvSpPr txBox="1"/>
          <p:nvPr/>
        </p:nvSpPr>
        <p:spPr>
          <a:xfrm>
            <a:off x="473600" y="1738273"/>
            <a:ext cx="7146000" cy="10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165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165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1"/>
          <p:cNvSpPr txBox="1"/>
          <p:nvPr/>
        </p:nvSpPr>
        <p:spPr>
          <a:xfrm>
            <a:off x="115728" y="311911"/>
            <a:ext cx="67566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What information is shared with</a:t>
            </a:r>
            <a:r>
              <a:rPr lang="en-GB" sz="2100" b="1">
                <a:solidFill>
                  <a:srgbClr val="12395B"/>
                </a:solidFill>
              </a:rPr>
              <a:t> parents</a:t>
            </a: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1"/>
          <p:cNvSpPr txBox="1"/>
          <p:nvPr/>
        </p:nvSpPr>
        <p:spPr>
          <a:xfrm>
            <a:off x="5267249" y="2332500"/>
            <a:ext cx="33606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i="0" u="none" strike="noStrike" cap="none">
                <a:solidFill>
                  <a:schemeClr val="dk2"/>
                </a:solidFill>
              </a:rPr>
              <a:t>Observations are used in Early Years assessment to record significant moments of learning and build a picture of development over time.  </a:t>
            </a:r>
            <a:endParaRPr sz="1200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7" name="Google Shape;12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4826" y="1738275"/>
            <a:ext cx="4508902" cy="2393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65675" y="126500"/>
            <a:ext cx="79065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22"/>
          <p:cNvSpPr txBox="1"/>
          <p:nvPr/>
        </p:nvSpPr>
        <p:spPr>
          <a:xfrm>
            <a:off x="2" y="311903"/>
            <a:ext cx="87051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How can observations open up conversations with my child?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650655" y="1509408"/>
            <a:ext cx="8448600" cy="7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i="0" u="none" strike="noStrike" cap="none">
                <a:solidFill>
                  <a:schemeClr val="dk2"/>
                </a:solidFill>
              </a:rPr>
              <a:t>Sharing observations with your child provides opportunities for celebrating learning, shows your interest in their learning and promotes a culture</a:t>
            </a:r>
            <a:r>
              <a:rPr lang="en-GB" sz="1500">
                <a:solidFill>
                  <a:schemeClr val="dk2"/>
                </a:solidFill>
              </a:rPr>
              <a:t> of communicating</a:t>
            </a:r>
            <a:r>
              <a:rPr lang="en-GB" sz="1500" i="0" u="none" strike="noStrike" cap="none">
                <a:solidFill>
                  <a:schemeClr val="dk2"/>
                </a:solidFill>
              </a:rPr>
              <a:t> that can continue throughout their school journey.</a:t>
            </a:r>
            <a:r>
              <a:rPr lang="en-GB" sz="1200" i="0" u="none" strike="noStrike" cap="none">
                <a:solidFill>
                  <a:schemeClr val="dk2"/>
                </a:solidFill>
              </a:rPr>
              <a:t>  </a:t>
            </a:r>
            <a:endParaRPr sz="1200">
              <a:solidFill>
                <a:schemeClr val="dk2"/>
              </a:solidFill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565698" y="2374577"/>
            <a:ext cx="9066900" cy="224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 b="1" i="0" u="none" strike="noStrike" cap="none">
                <a:solidFill>
                  <a:schemeClr val="dk2"/>
                </a:solidFill>
              </a:rPr>
              <a:t>Top Tips for talking to your child about observations:</a:t>
            </a:r>
            <a:endParaRPr sz="1900" b="1" i="0" u="none" strike="noStrike" cap="none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700" b="1">
              <a:solidFill>
                <a:schemeClr val="dk2"/>
              </a:solidFill>
            </a:endParaRPr>
          </a:p>
          <a:p>
            <a:pPr marL="241300" marR="0" lvl="0" indent="-266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1700" i="0" u="none" strike="noStrike" cap="none">
                <a:solidFill>
                  <a:schemeClr val="dk2"/>
                </a:solidFill>
              </a:rPr>
              <a:t>Find a quiet time where your child has your full attention</a:t>
            </a:r>
            <a:endParaRPr sz="1700" i="0" u="none" strike="noStrike" cap="none">
              <a:solidFill>
                <a:schemeClr val="dk2"/>
              </a:solidFill>
            </a:endParaRPr>
          </a:p>
          <a:p>
            <a:pPr marL="241300" marR="0" lvl="0" indent="-266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1700">
                <a:solidFill>
                  <a:schemeClr val="dk2"/>
                </a:solidFill>
              </a:rPr>
              <a:t>Offer s</a:t>
            </a:r>
            <a:r>
              <a:rPr lang="en-GB" sz="1700" i="0" u="none" strike="noStrike" cap="none">
                <a:solidFill>
                  <a:schemeClr val="dk2"/>
                </a:solidFill>
              </a:rPr>
              <a:t>pecific praise, “I can see you are concentrating here!”, “You look like you persevered and didn’t give up!”</a:t>
            </a:r>
            <a:endParaRPr sz="1700">
              <a:solidFill>
                <a:schemeClr val="dk2"/>
              </a:solidFill>
            </a:endParaRPr>
          </a:p>
          <a:p>
            <a:pPr marL="2413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200" i="0" u="none" strike="noStrike" cap="none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2"/>
              </a:solidFill>
            </a:endParaRPr>
          </a:p>
          <a:p>
            <a:pPr marL="2413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200" i="0" u="none" strike="noStrike" cap="none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3"/>
          <p:cNvSpPr/>
          <p:nvPr/>
        </p:nvSpPr>
        <p:spPr>
          <a:xfrm>
            <a:off x="465675" y="126500"/>
            <a:ext cx="79065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23"/>
          <p:cNvSpPr txBox="1"/>
          <p:nvPr/>
        </p:nvSpPr>
        <p:spPr>
          <a:xfrm>
            <a:off x="2" y="163728"/>
            <a:ext cx="87051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How can observations open up conversations with my child?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169148" y="1043877"/>
            <a:ext cx="9066900" cy="104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241300" marR="0" lvl="0" indent="-234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•"/>
            </a:pPr>
            <a:endParaRPr sz="1200">
              <a:solidFill>
                <a:schemeClr val="dk2"/>
              </a:solidFill>
            </a:endParaRPr>
          </a:p>
          <a:p>
            <a:pPr marL="2413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200" i="0" u="none" strike="noStrike" cap="none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2"/>
              </a:solidFill>
            </a:endParaRPr>
          </a:p>
          <a:p>
            <a:pPr marL="2413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200" i="0" u="none" strike="noStrike" cap="none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3" name="Google Shape;143;p23"/>
          <p:cNvGrpSpPr/>
          <p:nvPr/>
        </p:nvGrpSpPr>
        <p:grpSpPr>
          <a:xfrm>
            <a:off x="3446836" y="2089064"/>
            <a:ext cx="2511563" cy="781812"/>
            <a:chOff x="5552325" y="2429150"/>
            <a:chExt cx="2679000" cy="1111950"/>
          </a:xfrm>
        </p:grpSpPr>
        <p:sp>
          <p:nvSpPr>
            <p:cNvPr id="144" name="Google Shape;144;p23"/>
            <p:cNvSpPr/>
            <p:nvPr/>
          </p:nvSpPr>
          <p:spPr>
            <a:xfrm>
              <a:off x="5552325" y="2429150"/>
              <a:ext cx="2679000" cy="1083900"/>
            </a:xfrm>
            <a:prstGeom prst="wedgeRoundRectCallout">
              <a:avLst>
                <a:gd name="adj1" fmla="val -20833"/>
                <a:gd name="adj2" fmla="val 62500"/>
                <a:gd name="adj3" fmla="val 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8575" tIns="78575" rIns="78575" bIns="7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23"/>
            <p:cNvSpPr txBox="1"/>
            <p:nvPr/>
          </p:nvSpPr>
          <p:spPr>
            <a:xfrm>
              <a:off x="5732625" y="2570900"/>
              <a:ext cx="2498700" cy="97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8575" tIns="78575" rIns="78575" bIns="7857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chemeClr val="dk2"/>
                  </a:solidFill>
                </a:rPr>
                <a:t>How did the activity make you feel?</a:t>
              </a:r>
              <a:endParaRPr sz="1700">
                <a:solidFill>
                  <a:schemeClr val="dk2"/>
                </a:solidFill>
              </a:endParaRPr>
            </a:p>
          </p:txBody>
        </p:sp>
      </p:grpSp>
      <p:grpSp>
        <p:nvGrpSpPr>
          <p:cNvPr id="146" name="Google Shape;146;p23"/>
          <p:cNvGrpSpPr/>
          <p:nvPr/>
        </p:nvGrpSpPr>
        <p:grpSpPr>
          <a:xfrm>
            <a:off x="6438352" y="1873644"/>
            <a:ext cx="2511563" cy="781812"/>
            <a:chOff x="5552325" y="2429150"/>
            <a:chExt cx="2679000" cy="1111950"/>
          </a:xfrm>
        </p:grpSpPr>
        <p:sp>
          <p:nvSpPr>
            <p:cNvPr id="147" name="Google Shape;147;p23"/>
            <p:cNvSpPr/>
            <p:nvPr/>
          </p:nvSpPr>
          <p:spPr>
            <a:xfrm>
              <a:off x="5552325" y="2429150"/>
              <a:ext cx="2679000" cy="1083900"/>
            </a:xfrm>
            <a:prstGeom prst="wedgeRoundRectCallout">
              <a:avLst>
                <a:gd name="adj1" fmla="val -20833"/>
                <a:gd name="adj2" fmla="val 62500"/>
                <a:gd name="adj3" fmla="val 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8575" tIns="78575" rIns="78575" bIns="7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23"/>
            <p:cNvSpPr txBox="1"/>
            <p:nvPr/>
          </p:nvSpPr>
          <p:spPr>
            <a:xfrm>
              <a:off x="5732625" y="2570900"/>
              <a:ext cx="2498700" cy="97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8575" tIns="78575" rIns="78575" bIns="7857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chemeClr val="dk2"/>
                  </a:solidFill>
                </a:rPr>
                <a:t>Why did you choose that activity?</a:t>
              </a:r>
              <a:endParaRPr sz="1700">
                <a:solidFill>
                  <a:schemeClr val="dk2"/>
                </a:solidFill>
              </a:endParaRPr>
            </a:p>
          </p:txBody>
        </p:sp>
      </p:grpSp>
      <p:grpSp>
        <p:nvGrpSpPr>
          <p:cNvPr id="149" name="Google Shape;149;p23"/>
          <p:cNvGrpSpPr/>
          <p:nvPr/>
        </p:nvGrpSpPr>
        <p:grpSpPr>
          <a:xfrm>
            <a:off x="3565781" y="3171525"/>
            <a:ext cx="2511563" cy="781812"/>
            <a:chOff x="5552325" y="2429150"/>
            <a:chExt cx="2679000" cy="1111950"/>
          </a:xfrm>
        </p:grpSpPr>
        <p:sp>
          <p:nvSpPr>
            <p:cNvPr id="150" name="Google Shape;150;p23"/>
            <p:cNvSpPr/>
            <p:nvPr/>
          </p:nvSpPr>
          <p:spPr>
            <a:xfrm>
              <a:off x="5552325" y="2429150"/>
              <a:ext cx="2679000" cy="1083900"/>
            </a:xfrm>
            <a:prstGeom prst="wedgeRoundRectCallout">
              <a:avLst>
                <a:gd name="adj1" fmla="val -20833"/>
                <a:gd name="adj2" fmla="val 62500"/>
                <a:gd name="adj3" fmla="val 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8575" tIns="78575" rIns="78575" bIns="7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23"/>
            <p:cNvSpPr txBox="1"/>
            <p:nvPr/>
          </p:nvSpPr>
          <p:spPr>
            <a:xfrm>
              <a:off x="5732625" y="2570900"/>
              <a:ext cx="2498700" cy="97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8575" tIns="78575" rIns="78575" bIns="7857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chemeClr val="dk2"/>
                  </a:solidFill>
                </a:rPr>
                <a:t>What will you practise tomorrow?</a:t>
              </a:r>
              <a:endParaRPr sz="1700">
                <a:solidFill>
                  <a:schemeClr val="dk2"/>
                </a:solidFill>
              </a:endParaRPr>
            </a:p>
          </p:txBody>
        </p:sp>
      </p:grpSp>
      <p:grpSp>
        <p:nvGrpSpPr>
          <p:cNvPr id="152" name="Google Shape;152;p23"/>
          <p:cNvGrpSpPr/>
          <p:nvPr/>
        </p:nvGrpSpPr>
        <p:grpSpPr>
          <a:xfrm>
            <a:off x="377250" y="3162983"/>
            <a:ext cx="2511563" cy="943701"/>
            <a:chOff x="5552325" y="2417000"/>
            <a:chExt cx="2679000" cy="1342200"/>
          </a:xfrm>
        </p:grpSpPr>
        <p:sp>
          <p:nvSpPr>
            <p:cNvPr id="153" name="Google Shape;153;p23"/>
            <p:cNvSpPr/>
            <p:nvPr/>
          </p:nvSpPr>
          <p:spPr>
            <a:xfrm>
              <a:off x="5552325" y="2429150"/>
              <a:ext cx="2679000" cy="1083900"/>
            </a:xfrm>
            <a:prstGeom prst="wedgeRoundRectCallout">
              <a:avLst>
                <a:gd name="adj1" fmla="val -20833"/>
                <a:gd name="adj2" fmla="val 62500"/>
                <a:gd name="adj3" fmla="val 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8575" tIns="78575" rIns="78575" bIns="7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3"/>
            <p:cNvSpPr txBox="1"/>
            <p:nvPr/>
          </p:nvSpPr>
          <p:spPr>
            <a:xfrm>
              <a:off x="5725750" y="2417000"/>
              <a:ext cx="2498700" cy="1342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8575" tIns="78575" rIns="78575" bIns="7857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chemeClr val="dk2"/>
                  </a:solidFill>
                </a:rPr>
                <a:t>Is there anything else you enjoy doing inside/outside?</a:t>
              </a:r>
              <a:endParaRPr sz="1700">
                <a:solidFill>
                  <a:schemeClr val="dk2"/>
                </a:solidFill>
              </a:endParaRPr>
            </a:p>
          </p:txBody>
        </p:sp>
      </p:grpSp>
      <p:grpSp>
        <p:nvGrpSpPr>
          <p:cNvPr id="155" name="Google Shape;155;p23"/>
          <p:cNvGrpSpPr/>
          <p:nvPr/>
        </p:nvGrpSpPr>
        <p:grpSpPr>
          <a:xfrm>
            <a:off x="6555469" y="2995832"/>
            <a:ext cx="2511563" cy="781812"/>
            <a:chOff x="5552325" y="2429150"/>
            <a:chExt cx="2679000" cy="1111950"/>
          </a:xfrm>
        </p:grpSpPr>
        <p:sp>
          <p:nvSpPr>
            <p:cNvPr id="156" name="Google Shape;156;p23"/>
            <p:cNvSpPr/>
            <p:nvPr/>
          </p:nvSpPr>
          <p:spPr>
            <a:xfrm>
              <a:off x="5552325" y="2429150"/>
              <a:ext cx="2679000" cy="1083900"/>
            </a:xfrm>
            <a:prstGeom prst="wedgeRoundRectCallout">
              <a:avLst>
                <a:gd name="adj1" fmla="val -20833"/>
                <a:gd name="adj2" fmla="val 62500"/>
                <a:gd name="adj3" fmla="val 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8575" tIns="78575" rIns="78575" bIns="7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3"/>
            <p:cNvSpPr txBox="1"/>
            <p:nvPr/>
          </p:nvSpPr>
          <p:spPr>
            <a:xfrm>
              <a:off x="5732625" y="2570900"/>
              <a:ext cx="2498700" cy="97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8575" tIns="78575" rIns="78575" bIns="7857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chemeClr val="dk2"/>
                  </a:solidFill>
                </a:rPr>
                <a:t>Who do you enjoy learning with?</a:t>
              </a:r>
              <a:endParaRPr sz="1700">
                <a:solidFill>
                  <a:schemeClr val="dk2"/>
                </a:solidFill>
              </a:endParaRPr>
            </a:p>
          </p:txBody>
        </p:sp>
      </p:grpSp>
      <p:grpSp>
        <p:nvGrpSpPr>
          <p:cNvPr id="158" name="Google Shape;158;p23"/>
          <p:cNvGrpSpPr/>
          <p:nvPr/>
        </p:nvGrpSpPr>
        <p:grpSpPr>
          <a:xfrm>
            <a:off x="455320" y="1943412"/>
            <a:ext cx="2511563" cy="943701"/>
            <a:chOff x="5552325" y="2417000"/>
            <a:chExt cx="2679000" cy="1342200"/>
          </a:xfrm>
        </p:grpSpPr>
        <p:sp>
          <p:nvSpPr>
            <p:cNvPr id="159" name="Google Shape;159;p23"/>
            <p:cNvSpPr/>
            <p:nvPr/>
          </p:nvSpPr>
          <p:spPr>
            <a:xfrm>
              <a:off x="5552325" y="2429150"/>
              <a:ext cx="2679000" cy="1083900"/>
            </a:xfrm>
            <a:prstGeom prst="wedgeRoundRectCallout">
              <a:avLst>
                <a:gd name="adj1" fmla="val -20833"/>
                <a:gd name="adj2" fmla="val 62500"/>
                <a:gd name="adj3" fmla="val 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8575" tIns="78575" rIns="78575" bIns="7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3"/>
            <p:cNvSpPr txBox="1"/>
            <p:nvPr/>
          </p:nvSpPr>
          <p:spPr>
            <a:xfrm>
              <a:off x="5732625" y="2417000"/>
              <a:ext cx="2498700" cy="1342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8575" tIns="78575" rIns="78575" bIns="7857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chemeClr val="dk2"/>
                  </a:solidFill>
                </a:rPr>
                <a:t>Tell me about what you were learning here</a:t>
              </a:r>
              <a:endParaRPr sz="1700">
                <a:solidFill>
                  <a:schemeClr val="dk2"/>
                </a:solidFill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/>
          <p:nvPr/>
        </p:nvSpPr>
        <p:spPr>
          <a:xfrm>
            <a:off x="595975" y="351000"/>
            <a:ext cx="62661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24"/>
          <p:cNvSpPr txBox="1"/>
          <p:nvPr/>
        </p:nvSpPr>
        <p:spPr>
          <a:xfrm>
            <a:off x="764730" y="536392"/>
            <a:ext cx="59286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How can I communicate with the teacher?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4"/>
          <p:cNvSpPr txBox="1"/>
          <p:nvPr/>
        </p:nvSpPr>
        <p:spPr>
          <a:xfrm>
            <a:off x="5871250" y="2240300"/>
            <a:ext cx="3095400" cy="1556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As parents, you are the experts about your child and we value your reflections and feedback from home.  </a:t>
            </a:r>
            <a:endParaRPr sz="12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We encourage you to engage in two-way conversation with us in response to observation, pupil reports or evidence shared.</a:t>
            </a:r>
            <a:endParaRPr sz="12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8" name="Google Shape;16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824" y="1368850"/>
            <a:ext cx="5397023" cy="3352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5"/>
          <p:cNvSpPr/>
          <p:nvPr/>
        </p:nvSpPr>
        <p:spPr>
          <a:xfrm>
            <a:off x="595975" y="351000"/>
            <a:ext cx="62661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25"/>
          <p:cNvSpPr txBox="1"/>
          <p:nvPr/>
        </p:nvSpPr>
        <p:spPr>
          <a:xfrm>
            <a:off x="688405" y="536392"/>
            <a:ext cx="59286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How can I communicate with the teacher?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25"/>
          <p:cNvSpPr txBox="1"/>
          <p:nvPr/>
        </p:nvSpPr>
        <p:spPr>
          <a:xfrm>
            <a:off x="5682500" y="1681975"/>
            <a:ext cx="3125400" cy="26184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500" b="1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Do we need to respond to every observation?</a:t>
            </a:r>
            <a:endParaRPr sz="15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500" b="1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5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There is no expectation for parents to respond to every piece of information shared.  Two-way communication exists to enable parents to respond to what they have viewed, ask questions or share details of development at home. </a:t>
            </a:r>
            <a:r>
              <a:rPr lang="en-GB" sz="1500" b="1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endParaRPr sz="1500" b="1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6" name="Google Shape;176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170" y="1730899"/>
            <a:ext cx="5219354" cy="2528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6"/>
          <p:cNvSpPr/>
          <p:nvPr/>
        </p:nvSpPr>
        <p:spPr>
          <a:xfrm>
            <a:off x="369475" y="0"/>
            <a:ext cx="51243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26"/>
          <p:cNvSpPr txBox="1"/>
          <p:nvPr/>
        </p:nvSpPr>
        <p:spPr>
          <a:xfrm>
            <a:off x="-51704" y="201925"/>
            <a:ext cx="59286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Are observations accessible for all? 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562654" y="2439746"/>
            <a:ext cx="4247400" cy="2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GB" sz="1200" b="1">
                <a:solidFill>
                  <a:srgbClr val="12395B"/>
                </a:solidFill>
              </a:rPr>
              <a:t>All information is translated into 100+ languages</a:t>
            </a:r>
            <a:endParaRPr sz="1200"/>
          </a:p>
        </p:txBody>
      </p:sp>
      <p:pic>
        <p:nvPicPr>
          <p:cNvPr id="184" name="Google Shape;18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71999" y="2716028"/>
            <a:ext cx="3599302" cy="192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57447" y="944400"/>
            <a:ext cx="3368632" cy="192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6"/>
          <p:cNvPicPr preferRelativeResize="0"/>
          <p:nvPr/>
        </p:nvPicPr>
        <p:blipFill rotWithShape="1">
          <a:blip r:embed="rId5">
            <a:alphaModFix/>
          </a:blip>
          <a:srcRect r="37749"/>
          <a:stretch/>
        </p:blipFill>
        <p:spPr>
          <a:xfrm>
            <a:off x="562653" y="1134483"/>
            <a:ext cx="3896791" cy="1391467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26"/>
          <p:cNvSpPr txBox="1"/>
          <p:nvPr/>
        </p:nvSpPr>
        <p:spPr>
          <a:xfrm>
            <a:off x="4766215" y="3093697"/>
            <a:ext cx="2812500" cy="3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78575" rIns="78575" bIns="7857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7"/>
          <p:cNvSpPr/>
          <p:nvPr/>
        </p:nvSpPr>
        <p:spPr>
          <a:xfrm>
            <a:off x="218475" y="58425"/>
            <a:ext cx="78045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27"/>
          <p:cNvSpPr txBox="1"/>
          <p:nvPr/>
        </p:nvSpPr>
        <p:spPr>
          <a:xfrm>
            <a:off x="93866" y="165532"/>
            <a:ext cx="80904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How can we communicate our observations from home?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7"/>
          <p:cNvSpPr txBox="1"/>
          <p:nvPr/>
        </p:nvSpPr>
        <p:spPr>
          <a:xfrm>
            <a:off x="4969282" y="1145913"/>
            <a:ext cx="3696300" cy="30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Useful details to include in your observations:</a:t>
            </a:r>
            <a:endParaRPr sz="120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234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en-GB" sz="1200" i="0" u="none" strike="noStrike" cap="none">
                <a:solidFill>
                  <a:srgbClr val="12395B"/>
                </a:solidFill>
              </a:rPr>
              <a:t>What was your child doing in the picture/video/audio file?</a:t>
            </a:r>
            <a:br>
              <a:rPr lang="en-GB" sz="1200" i="0" u="none" strike="noStrike" cap="none">
                <a:solidFill>
                  <a:srgbClr val="12395B"/>
                </a:solidFill>
              </a:rPr>
            </a:br>
            <a:endParaRPr sz="1200" i="0" u="none" strike="noStrike" cap="none">
              <a:solidFill>
                <a:srgbClr val="12395B"/>
              </a:solidFill>
            </a:endParaRPr>
          </a:p>
          <a:p>
            <a:pPr marL="241300" marR="0" lvl="0" indent="-234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en-GB" sz="1200" i="0" u="none" strike="noStrike" cap="none">
                <a:solidFill>
                  <a:srgbClr val="12395B"/>
                </a:solidFill>
              </a:rPr>
              <a:t>Who were they doing the activity with?</a:t>
            </a:r>
            <a:endParaRPr sz="1200"/>
          </a:p>
          <a:p>
            <a:pPr marL="2413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200" i="0" u="none" strike="noStrike" cap="none">
              <a:solidFill>
                <a:srgbClr val="12395B"/>
              </a:solidFill>
            </a:endParaRPr>
          </a:p>
          <a:p>
            <a:pPr marL="241300" marR="0" lvl="0" indent="-234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en-GB" sz="1200" i="0" u="none" strike="noStrike" cap="none">
                <a:solidFill>
                  <a:srgbClr val="12395B"/>
                </a:solidFill>
              </a:rPr>
              <a:t>Where is the observation taking place (seaside, garden, party etc.)</a:t>
            </a:r>
            <a:br>
              <a:rPr lang="en-GB" sz="1200" i="0" u="none" strike="noStrike" cap="none">
                <a:solidFill>
                  <a:srgbClr val="12395B"/>
                </a:solidFill>
              </a:rPr>
            </a:br>
            <a:endParaRPr sz="1200" i="0" u="none" strike="noStrike" cap="none">
              <a:solidFill>
                <a:srgbClr val="12395B"/>
              </a:solidFill>
            </a:endParaRPr>
          </a:p>
          <a:p>
            <a:pPr marL="241300" marR="0" lvl="0" indent="-234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en-GB" sz="1200" i="0" u="none" strike="noStrike" cap="none">
                <a:solidFill>
                  <a:srgbClr val="12395B"/>
                </a:solidFill>
              </a:rPr>
              <a:t>How did it make them feel?</a:t>
            </a:r>
            <a:br>
              <a:rPr lang="en-GB" sz="1200" i="0" u="none" strike="noStrike" cap="none">
                <a:solidFill>
                  <a:srgbClr val="12395B"/>
                </a:solidFill>
              </a:rPr>
            </a:br>
            <a:endParaRPr sz="1200" i="0" u="none" strike="noStrike" cap="none">
              <a:solidFill>
                <a:srgbClr val="12395B"/>
              </a:solidFill>
            </a:endParaRPr>
          </a:p>
          <a:p>
            <a:pPr marL="241300" marR="0" lvl="0" indent="-234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</a:pPr>
            <a:r>
              <a:rPr lang="en-GB" sz="1200" i="0" u="none" strike="noStrike" cap="none">
                <a:solidFill>
                  <a:srgbClr val="12395B"/>
                </a:solidFill>
              </a:rPr>
              <a:t>Is this a new development or something they have shown you a number of times?</a:t>
            </a:r>
            <a:br>
              <a:rPr lang="en-GB" sz="12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</a:b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5" name="Google Shape;19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8475" y="1145925"/>
            <a:ext cx="4434376" cy="3195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8"/>
          <p:cNvSpPr/>
          <p:nvPr/>
        </p:nvSpPr>
        <p:spPr>
          <a:xfrm>
            <a:off x="435525" y="162250"/>
            <a:ext cx="76536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28"/>
          <p:cNvSpPr txBox="1"/>
          <p:nvPr/>
        </p:nvSpPr>
        <p:spPr>
          <a:xfrm>
            <a:off x="126216" y="222143"/>
            <a:ext cx="80904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How is GDPR and Safeguarding managed using an online system?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8"/>
          <p:cNvSpPr txBox="1"/>
          <p:nvPr/>
        </p:nvSpPr>
        <p:spPr>
          <a:xfrm>
            <a:off x="773436" y="1102729"/>
            <a:ext cx="8090400" cy="39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24130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5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Observations containing images/video files/audio will only be shared with adults registered to a child</a:t>
            </a:r>
            <a:endParaRPr sz="1500"/>
          </a:p>
          <a:p>
            <a:pPr marL="2413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5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5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Any safeguarding procedures around consent of photography/video in place in our school will apply to our use of Ladders at Home</a:t>
            </a:r>
            <a:endParaRPr sz="1500" b="1">
              <a:solidFill>
                <a:srgbClr val="12395B"/>
              </a:solidFill>
            </a:endParaRPr>
          </a:p>
          <a:p>
            <a:pPr marL="393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12395B"/>
              </a:solidFill>
            </a:endParaRPr>
          </a:p>
          <a:p>
            <a:pPr marL="24130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500" b="1">
                <a:solidFill>
                  <a:srgbClr val="12395B"/>
                </a:solidFill>
              </a:rPr>
              <a:t>School only invites adults with the email addresses provided by the parent to create an account</a:t>
            </a:r>
            <a:endParaRPr sz="1500" b="1">
              <a:solidFill>
                <a:srgbClr val="12395B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12395B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12395B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12395B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12395B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12395B"/>
              </a:solidFill>
            </a:endParaRPr>
          </a:p>
          <a:p>
            <a:pPr marL="2413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2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</a:b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/>
          <p:nvPr/>
        </p:nvSpPr>
        <p:spPr>
          <a:xfrm>
            <a:off x="146425" y="156800"/>
            <a:ext cx="76536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29"/>
          <p:cNvSpPr txBox="1"/>
          <p:nvPr/>
        </p:nvSpPr>
        <p:spPr>
          <a:xfrm>
            <a:off x="5021213" y="3845932"/>
            <a:ext cx="4596000" cy="49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Translatable in over 100 languages</a:t>
            </a:r>
            <a:endParaRPr sz="1200">
              <a:solidFill>
                <a:schemeClr val="accent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172217" y="435906"/>
            <a:ext cx="8300700" cy="40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How can I help my child at home?</a:t>
            </a:r>
            <a:endParaRPr sz="2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1" name="Google Shape;211;p29" descr="Graphical user interface, text, application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225" y="1498529"/>
            <a:ext cx="4595999" cy="265515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9"/>
          <p:cNvSpPr txBox="1"/>
          <p:nvPr/>
        </p:nvSpPr>
        <p:spPr>
          <a:xfrm>
            <a:off x="4880299" y="2163650"/>
            <a:ext cx="4029900" cy="180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2"/>
                </a:solidFill>
              </a:rPr>
              <a:t>W</a:t>
            </a:r>
            <a:r>
              <a:rPr lang="en-GB" sz="1400" i="0" u="none" strike="noStrike" cap="none">
                <a:solidFill>
                  <a:schemeClr val="dk2"/>
                </a:solidFill>
              </a:rPr>
              <a:t>e will use </a:t>
            </a:r>
            <a:r>
              <a:rPr lang="en-GB" sz="1400">
                <a:solidFill>
                  <a:schemeClr val="dk2"/>
                </a:solidFill>
              </a:rPr>
              <a:t>key vocabulary, taken from the Early Years Framework, within our observations to communicate a child’s development.</a:t>
            </a:r>
            <a:r>
              <a:rPr lang="en-GB" sz="1400" i="0" u="none" strike="noStrike" cap="none">
                <a:solidFill>
                  <a:schemeClr val="dk2"/>
                </a:solidFill>
              </a:rPr>
              <a:t> </a:t>
            </a:r>
            <a:endParaRPr sz="1400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i="0" u="none" strike="noStrike" cap="none">
                <a:solidFill>
                  <a:schemeClr val="dk2"/>
                </a:solidFill>
              </a:rPr>
              <a:t>Ladders at Home provides support articles for </a:t>
            </a:r>
            <a:r>
              <a:rPr lang="en-GB" sz="1400">
                <a:solidFill>
                  <a:schemeClr val="dk2"/>
                </a:solidFill>
              </a:rPr>
              <a:t>parents to</a:t>
            </a:r>
            <a:r>
              <a:rPr lang="en-GB" sz="1400" i="0" u="none" strike="noStrike" cap="none">
                <a:solidFill>
                  <a:schemeClr val="dk2"/>
                </a:solidFill>
              </a:rPr>
              <a:t> unlock language </a:t>
            </a:r>
            <a:r>
              <a:rPr lang="en-GB" sz="1400">
                <a:solidFill>
                  <a:schemeClr val="dk2"/>
                </a:solidFill>
              </a:rPr>
              <a:t>around development in the Early Years.  </a:t>
            </a:r>
            <a:endParaRPr sz="1400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0"/>
          <p:cNvSpPr/>
          <p:nvPr/>
        </p:nvSpPr>
        <p:spPr>
          <a:xfrm>
            <a:off x="146425" y="159075"/>
            <a:ext cx="55737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30"/>
          <p:cNvSpPr txBox="1"/>
          <p:nvPr/>
        </p:nvSpPr>
        <p:spPr>
          <a:xfrm>
            <a:off x="5833472" y="3845925"/>
            <a:ext cx="3566700" cy="49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Translatable in over 100 languages</a:t>
            </a:r>
            <a:endParaRPr sz="1200">
              <a:solidFill>
                <a:schemeClr val="accent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305522" y="382425"/>
            <a:ext cx="5349900" cy="40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How can I help my child at home?</a:t>
            </a:r>
            <a:endParaRPr sz="2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1" name="Google Shape;221;p30" descr="Text, lette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1945" y="1338070"/>
            <a:ext cx="5397050" cy="2929824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30"/>
          <p:cNvSpPr txBox="1"/>
          <p:nvPr/>
        </p:nvSpPr>
        <p:spPr>
          <a:xfrm>
            <a:off x="5833475" y="1262575"/>
            <a:ext cx="3369000" cy="201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2"/>
                </a:solidFill>
              </a:rPr>
              <a:t> </a:t>
            </a:r>
            <a:endParaRPr sz="1400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2"/>
                </a:solidFill>
              </a:rPr>
              <a:t>Articles </a:t>
            </a:r>
            <a:r>
              <a:rPr lang="en-GB" sz="1400" i="0" u="none" strike="noStrike" cap="none">
                <a:solidFill>
                  <a:schemeClr val="dk2"/>
                </a:solidFill>
              </a:rPr>
              <a:t>share h</a:t>
            </a:r>
            <a:r>
              <a:rPr lang="en-GB" sz="1400">
                <a:solidFill>
                  <a:schemeClr val="dk2"/>
                </a:solidFill>
              </a:rPr>
              <a:t>ow </a:t>
            </a:r>
            <a:r>
              <a:rPr lang="en-GB" sz="1400" i="0" u="none" strike="noStrike" cap="none">
                <a:solidFill>
                  <a:schemeClr val="dk2"/>
                </a:solidFill>
              </a:rPr>
              <a:t>development is </a:t>
            </a:r>
            <a:r>
              <a:rPr lang="en-GB" sz="1400">
                <a:solidFill>
                  <a:schemeClr val="dk2"/>
                </a:solidFill>
              </a:rPr>
              <a:t>promoted in the enabling environments</a:t>
            </a:r>
            <a:r>
              <a:rPr lang="en-GB" sz="1400" i="0" u="none" strike="noStrike" cap="none">
                <a:solidFill>
                  <a:schemeClr val="dk2"/>
                </a:solidFill>
              </a:rPr>
              <a:t> in school and ideas to support you with tips and activities to support learning at home.  </a:t>
            </a: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6"/>
          <p:cNvSpPr/>
          <p:nvPr/>
        </p:nvSpPr>
        <p:spPr>
          <a:xfrm>
            <a:off x="595975" y="351000"/>
            <a:ext cx="6266100" cy="84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36"/>
          <p:cNvSpPr txBox="1"/>
          <p:nvPr/>
        </p:nvSpPr>
        <p:spPr>
          <a:xfrm>
            <a:off x="1020475" y="566700"/>
            <a:ext cx="5841600" cy="4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22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Where can I access my child’s report?</a:t>
            </a: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36"/>
          <p:cNvSpPr txBox="1"/>
          <p:nvPr/>
        </p:nvSpPr>
        <p:spPr>
          <a:xfrm>
            <a:off x="6683726" y="1547200"/>
            <a:ext cx="2224200" cy="192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Ladders at Home brings your child’s report to life with the option for teachers to share photographs, videos and audio files.</a:t>
            </a:r>
            <a:endParaRPr sz="12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Translation tools enable adults to view the report in any of the +100 languages, making reports accessible to all</a:t>
            </a:r>
            <a:r>
              <a:rPr lang="en-GB" sz="1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r>
              <a:rPr lang="en-GB" sz="12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36"/>
          <p:cNvSpPr txBox="1"/>
          <p:nvPr/>
        </p:nvSpPr>
        <p:spPr>
          <a:xfrm>
            <a:off x="6683720" y="2157084"/>
            <a:ext cx="17454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393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241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Arial"/>
              <a:buChar char="•"/>
            </a:pPr>
            <a:endParaRPr sz="12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82" name="Google Shape;282;p36"/>
          <p:cNvGrpSpPr/>
          <p:nvPr/>
        </p:nvGrpSpPr>
        <p:grpSpPr>
          <a:xfrm>
            <a:off x="3355378" y="1312562"/>
            <a:ext cx="3328338" cy="2917694"/>
            <a:chOff x="420400" y="920152"/>
            <a:chExt cx="4093896" cy="2893103"/>
          </a:xfrm>
        </p:grpSpPr>
        <p:pic>
          <p:nvPicPr>
            <p:cNvPr id="283" name="Google Shape;283;p36" descr="Graphical user interface, text, application, chat or text message&#10;&#10;Description automatically generated"/>
            <p:cNvPicPr preferRelativeResize="0"/>
            <p:nvPr/>
          </p:nvPicPr>
          <p:blipFill rotWithShape="1">
            <a:blip r:embed="rId3">
              <a:alphaModFix/>
            </a:blip>
            <a:srcRect t="-458" r="-2595" b="27725"/>
            <a:stretch/>
          </p:blipFill>
          <p:spPr>
            <a:xfrm>
              <a:off x="420400" y="920152"/>
              <a:ext cx="4093896" cy="28931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84" name="Google Shape;284;p36" descr="Graphical user interface, text, application, chat or text message&#10;&#10;Description automatically generated"/>
            <p:cNvPicPr preferRelativeResize="0"/>
            <p:nvPr/>
          </p:nvPicPr>
          <p:blipFill rotWithShape="1">
            <a:blip r:embed="rId3">
              <a:alphaModFix/>
            </a:blip>
            <a:srcRect t="43268" r="-2595"/>
            <a:stretch/>
          </p:blipFill>
          <p:spPr>
            <a:xfrm>
              <a:off x="420400" y="1556558"/>
              <a:ext cx="4093896" cy="22566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85" name="Google Shape;285;p36" descr="Graphical user interface, text, application, chat or text message&#10;&#10;Description automatically generated"/>
            <p:cNvPicPr preferRelativeResize="0"/>
            <p:nvPr/>
          </p:nvPicPr>
          <p:blipFill rotWithShape="1">
            <a:blip r:embed="rId3">
              <a:alphaModFix/>
            </a:blip>
            <a:srcRect l="20172" t="9384" r="50424" b="82457"/>
            <a:stretch/>
          </p:blipFill>
          <p:spPr>
            <a:xfrm>
              <a:off x="2432649" y="1292170"/>
              <a:ext cx="1915062" cy="32450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86" name="Google Shape;286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500" y="1312550"/>
            <a:ext cx="3052289" cy="3097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8"/>
          <p:cNvSpPr txBox="1"/>
          <p:nvPr/>
        </p:nvSpPr>
        <p:spPr>
          <a:xfrm>
            <a:off x="936961" y="2371676"/>
            <a:ext cx="3721800" cy="3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78575" rIns="78575" bIns="785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8"/>
          <p:cNvSpPr txBox="1"/>
          <p:nvPr/>
        </p:nvSpPr>
        <p:spPr>
          <a:xfrm>
            <a:off x="3175242" y="530350"/>
            <a:ext cx="2615700" cy="3114000"/>
          </a:xfrm>
          <a:prstGeom prst="rect">
            <a:avLst/>
          </a:prstGeom>
          <a:noFill/>
          <a:ln w="9525" cap="flat" cmpd="sng">
            <a:solidFill>
              <a:srgbClr val="1266A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575" tIns="78575" rIns="78575" bIns="785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Improved transition</a:t>
            </a:r>
            <a:endParaRPr sz="1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One consistent communication tool from EYFS to end of Primary.</a:t>
            </a:r>
            <a:endParaRPr sz="1400" b="1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Uninterrupted communication as your child moves between year groups for maximum progress in learning.</a:t>
            </a:r>
            <a:endParaRPr sz="1400" b="1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8"/>
          <p:cNvSpPr txBox="1"/>
          <p:nvPr/>
        </p:nvSpPr>
        <p:spPr>
          <a:xfrm>
            <a:off x="208781" y="813270"/>
            <a:ext cx="2615700" cy="2067300"/>
          </a:xfrm>
          <a:prstGeom prst="rect">
            <a:avLst/>
          </a:prstGeom>
          <a:noFill/>
          <a:ln w="9525" cap="flat" cmpd="sng">
            <a:solidFill>
              <a:srgbClr val="1266A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575" tIns="78575" rIns="78575" bIns="785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Accelerated Progress</a:t>
            </a:r>
            <a:endParaRPr sz="1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All of the information about exactly </a:t>
            </a:r>
            <a:r>
              <a:rPr lang="en-GB" sz="1400" b="1" i="0" u="sng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what</a:t>
            </a:r>
            <a:r>
              <a:rPr lang="en-GB" sz="1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your child is learning and </a:t>
            </a:r>
            <a:r>
              <a:rPr lang="en-GB" sz="1400" b="1" i="0" u="sng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how</a:t>
            </a:r>
            <a:r>
              <a:rPr lang="en-GB" sz="1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to help guide learning at home.</a:t>
            </a:r>
            <a:endParaRPr sz="1400" b="1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8"/>
          <p:cNvSpPr txBox="1"/>
          <p:nvPr/>
        </p:nvSpPr>
        <p:spPr>
          <a:xfrm>
            <a:off x="6141703" y="813270"/>
            <a:ext cx="2615700" cy="2283000"/>
          </a:xfrm>
          <a:prstGeom prst="rect">
            <a:avLst/>
          </a:prstGeom>
          <a:noFill/>
          <a:ln w="9525" cap="flat" cmpd="sng">
            <a:solidFill>
              <a:srgbClr val="1266A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575" tIns="78575" rIns="78575" bIns="785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GB" sz="21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Access for multiple adults</a:t>
            </a:r>
            <a:endParaRPr sz="1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All adults involved in a child’s learning at home can have their own login to Ladders at Home- from parents to tutors.</a:t>
            </a:r>
            <a:endParaRPr sz="1400" b="1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9"/>
          <p:cNvSpPr/>
          <p:nvPr/>
        </p:nvSpPr>
        <p:spPr>
          <a:xfrm>
            <a:off x="633725" y="964725"/>
            <a:ext cx="7901400" cy="3369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39"/>
          <p:cNvSpPr/>
          <p:nvPr/>
        </p:nvSpPr>
        <p:spPr>
          <a:xfrm>
            <a:off x="633725" y="160775"/>
            <a:ext cx="7313700" cy="5775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39"/>
          <p:cNvSpPr txBox="1">
            <a:spLocks noGrp="1"/>
          </p:cNvSpPr>
          <p:nvPr>
            <p:ph type="ctrTitle"/>
          </p:nvPr>
        </p:nvSpPr>
        <p:spPr>
          <a:xfrm>
            <a:off x="464814" y="210274"/>
            <a:ext cx="79014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</a:pPr>
            <a:r>
              <a:rPr lang="en-GB" sz="2100" b="1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What support will we have in using Ladders at Home?</a:t>
            </a:r>
            <a:endParaRPr sz="31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39"/>
          <p:cNvSpPr txBox="1"/>
          <p:nvPr/>
        </p:nvSpPr>
        <p:spPr>
          <a:xfrm>
            <a:off x="608875" y="913119"/>
            <a:ext cx="8333700" cy="53269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575" tIns="39275" rIns="78575" bIns="39275" anchor="t" anchorCtr="0">
            <a:spAutoFit/>
          </a:bodyPr>
          <a:lstStyle/>
          <a:p>
            <a:pPr marL="241300" marR="0" lvl="0" indent="-234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700"/>
              <a:buFont typeface="Arial"/>
              <a:buChar char="•"/>
            </a:pPr>
            <a:r>
              <a:rPr lang="en-GB" sz="17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We will send you a ‘Parents Guide to Ladders at Home’ which provides step by step instructions to using Ladders at Home.</a:t>
            </a:r>
            <a:endParaRPr sz="15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1524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7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234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700"/>
              <a:buFont typeface="Arial"/>
              <a:buChar char="•"/>
            </a:pPr>
            <a:r>
              <a:rPr lang="en-GB" sz="17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Ongoing support with any issues or questions you may have can be directed to </a:t>
            </a:r>
            <a:r>
              <a:rPr lang="en-GB" sz="1700" b="0" i="0" u="none" strike="noStrike" cap="none" dirty="0">
                <a:solidFill>
                  <a:schemeClr val="bg2"/>
                </a:solidFill>
                <a:latin typeface="Arial"/>
                <a:ea typeface="Arial"/>
                <a:cs typeface="Arial"/>
                <a:sym typeface="Arial"/>
              </a:rPr>
              <a:t>Miss Elsdon </a:t>
            </a:r>
            <a:r>
              <a:rPr lang="en-GB" sz="17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by emailing:</a:t>
            </a:r>
            <a:endParaRPr sz="17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GB" sz="17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endParaRPr sz="17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GB" sz="1700" b="0" i="0" u="sng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puffins@stmargaretsipswich.org</a:t>
            </a:r>
            <a:endParaRPr lang="en-GB" sz="1700" b="0" i="0" u="sng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lang="en-GB" sz="1700" u="sng" dirty="0">
              <a:solidFill>
                <a:srgbClr val="FF0000"/>
              </a:solidFill>
            </a:endParaRPr>
          </a:p>
          <a:p>
            <a:pPr marL="0" marR="0" lvl="0" indent="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GB" sz="1700" dirty="0">
                <a:solidFill>
                  <a:schemeClr val="bg2"/>
                </a:solidFill>
              </a:rPr>
              <a:t>Or</a:t>
            </a:r>
          </a:p>
          <a:p>
            <a:pPr marL="0" marR="0" lvl="0" indent="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GB" sz="1700" u="sng" dirty="0">
                <a:solidFill>
                  <a:srgbClr val="FF0000"/>
                </a:solidFill>
              </a:rPr>
              <a:t>admin@stmargaretsipswich.org</a:t>
            </a:r>
            <a:endParaRPr sz="1700" dirty="0">
              <a:solidFill>
                <a:srgbClr val="FF0000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GB" sz="1700" dirty="0">
                <a:solidFill>
                  <a:schemeClr val="dk2"/>
                </a:solidFill>
              </a:rPr>
              <a:t>L</a:t>
            </a:r>
            <a:r>
              <a:rPr lang="en-GB" sz="17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iaise directly with Learning Ladders to resolve any technical issues</a:t>
            </a:r>
            <a:r>
              <a:rPr lang="en-GB" sz="1700" dirty="0">
                <a:solidFill>
                  <a:schemeClr val="dk2"/>
                </a:solidFill>
              </a:rPr>
              <a:t> from the login page.</a:t>
            </a:r>
            <a:endParaRPr sz="17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165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br>
              <a:rPr lang="en-GB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200" b="1" i="0" u="none" strike="noStrike" cap="none" dirty="0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165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165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165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123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41300" marR="0" lvl="0" indent="-165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0"/>
          <p:cNvSpPr txBox="1"/>
          <p:nvPr/>
        </p:nvSpPr>
        <p:spPr>
          <a:xfrm>
            <a:off x="694688" y="1597416"/>
            <a:ext cx="7754700" cy="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1875" tIns="61875" rIns="61875" bIns="618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rgbClr val="12395B"/>
                </a:solidFill>
                <a:latin typeface="Arial"/>
                <a:ea typeface="Arial"/>
                <a:cs typeface="Arial"/>
                <a:sym typeface="Arial"/>
              </a:rPr>
              <a:t>Questions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7750</TotalTime>
  <Words>927</Words>
  <Application>Microsoft Office PowerPoint</Application>
  <PresentationFormat>On-screen Show (16:9)</PresentationFormat>
  <Paragraphs>133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Simple Light</vt:lpstr>
      <vt:lpstr>PowerPoint Presentation</vt:lpstr>
      <vt:lpstr>PowerPoint Presentation</vt:lpstr>
      <vt:lpstr>PowerPoint Presentation</vt:lpstr>
      <vt:lpstr>PowerPoint Presentation</vt:lpstr>
      <vt:lpstr>How do we access Ladders at Home? </vt:lpstr>
      <vt:lpstr>EYFS 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support will we have in using Ladders at Home?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Brown</dc:creator>
  <cp:lastModifiedBy>Mrs Brown</cp:lastModifiedBy>
  <cp:revision>7</cp:revision>
  <dcterms:modified xsi:type="dcterms:W3CDTF">2023-11-08T16:57:00Z</dcterms:modified>
</cp:coreProperties>
</file>