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797675" cy="9926638"/>
  <p:embeddedFontLst>
    <p:embeddedFont>
      <p:font typeface="Corbel" panose="020B050302020402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4" roundtripDataSignature="AMtx7miTEszbdfxlkxoJICujqyEoOTEEQ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74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475"/>
            <a:ext cx="4532000" cy="3722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5" name="Google Shape;10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1" name="Google Shape;12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4" name="Google Shape;11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6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8" name="Google Shape;12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7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5" name="Google Shape;13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ff8c496e45_1_0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00" cy="446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2" name="Google Shape;142;g2ff8c496e45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000" cy="3722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8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7" name="Google Shape;14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9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4" name="Google Shape;15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fd967d1419_0_16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00" cy="446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0" name="Google Shape;160;g2fd967d1419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000" cy="3722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2fd967d1419_0_8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00" cy="446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7" name="Google Shape;167;g2fd967d1419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000" cy="3722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fd967d1419_0_23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00" cy="446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3" name="Google Shape;173;g2fd967d1419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7c6bc7e3df_0_1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00" cy="446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0" name="Google Shape;180;g37c6bc7e3d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000" cy="3722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0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5" name="Google Shape;18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12"/>
          <p:cNvSpPr/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12"/>
          <p:cNvSpPr txBox="1"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7200"/>
              <a:buFont typeface="Corbel"/>
              <a:buNone/>
              <a:defRPr sz="7200" b="1" cap="none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2"/>
          <p:cNvSpPr txBox="1"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None/>
              <a:defRPr sz="2200">
                <a:solidFill>
                  <a:srgbClr val="FFFFFF"/>
                </a:solidFill>
              </a:defRPr>
            </a:lvl1pPr>
            <a:lvl2pPr lvl="1" algn="ctr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76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6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sz="2000"/>
            </a:lvl9pPr>
          </a:lstStyle>
          <a:p>
            <a:endParaRPr/>
          </a:p>
        </p:txBody>
      </p:sp>
      <p:sp>
        <p:nvSpPr>
          <p:cNvPr id="16" name="Google Shape;16;p12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2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12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19" name="Google Shape;19;p12"/>
          <p:cNvCxnSpPr/>
          <p:nvPr/>
        </p:nvCxnSpPr>
        <p:spPr>
          <a:xfrm>
            <a:off x="1978660" y="3733800"/>
            <a:ext cx="8229601" cy="0"/>
          </a:xfrm>
          <a:prstGeom prst="straightConnector1">
            <a:avLst/>
          </a:prstGeom>
          <a:noFill/>
          <a:ln w="100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3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3"/>
          <p:cNvSpPr txBox="1"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marL="914400" lvl="1" indent="-32004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marL="1828800" lvl="3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marL="2286000" lvl="4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marL="2743200" lvl="5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marL="3200400" lvl="6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marL="3657600" lvl="7" indent="-32004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marL="4114800" lvl="8" indent="-32004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>
            <a:endParaRPr/>
          </a:p>
        </p:txBody>
      </p:sp>
      <p:sp>
        <p:nvSpPr>
          <p:cNvPr id="23" name="Google Shape;23;p13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3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3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4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4"/>
          <p:cNvSpPr txBox="1">
            <a:spLocks noGrp="1"/>
          </p:cNvSpPr>
          <p:nvPr>
            <p:ph type="body" idx="1"/>
          </p:nvPr>
        </p:nvSpPr>
        <p:spPr>
          <a:xfrm>
            <a:off x="1143000" y="2057399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036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marL="914400" lvl="1" indent="-3302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marL="1828800" lvl="3" indent="-30988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marL="2286000" lvl="4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marL="2743200" lvl="5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marL="3200400" lvl="6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marL="3657600" lvl="7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marL="4114800" lvl="8" indent="-309879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>
            <a:endParaRPr/>
          </a:p>
        </p:txBody>
      </p:sp>
      <p:sp>
        <p:nvSpPr>
          <p:cNvPr id="29" name="Google Shape;29;p14"/>
          <p:cNvSpPr txBox="1">
            <a:spLocks noGrp="1"/>
          </p:cNvSpPr>
          <p:nvPr>
            <p:ph type="body" idx="2"/>
          </p:nvPr>
        </p:nvSpPr>
        <p:spPr>
          <a:xfrm>
            <a:off x="6267612" y="2057400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036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marL="914400" lvl="1" indent="-3302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marL="1828800" lvl="3" indent="-30988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marL="2286000" lvl="4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marL="2743200" lvl="5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marL="3200400" lvl="6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marL="3657600" lvl="7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marL="4114800" lvl="8" indent="-309879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>
            <a:endParaRPr/>
          </a:p>
        </p:txBody>
      </p:sp>
      <p:sp>
        <p:nvSpPr>
          <p:cNvPr id="30" name="Google Shape;30;p14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4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4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5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5"/>
          <p:cNvSpPr txBox="1"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2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36" name="Google Shape;36;p15"/>
          <p:cNvSpPr txBox="1">
            <a:spLocks noGrp="1"/>
          </p:cNvSpPr>
          <p:nvPr>
            <p:ph type="body" idx="2"/>
          </p:nvPr>
        </p:nvSpPr>
        <p:spPr>
          <a:xfrm>
            <a:off x="1143000" y="2721483"/>
            <a:ext cx="4754880" cy="3383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036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marL="914400" lvl="1" indent="-3302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marL="1828800" lvl="3" indent="-30988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marL="2286000" lvl="4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marL="2743200" lvl="5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marL="3200400" lvl="6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marL="3657600" lvl="7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marL="4114800" lvl="8" indent="-309879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>
            <a:endParaRPr/>
          </a:p>
        </p:txBody>
      </p:sp>
      <p:sp>
        <p:nvSpPr>
          <p:cNvPr id="37" name="Google Shape;37;p15"/>
          <p:cNvSpPr txBox="1">
            <a:spLocks noGrp="1"/>
          </p:cNvSpPr>
          <p:nvPr>
            <p:ph type="body" idx="3"/>
          </p:nvPr>
        </p:nvSpPr>
        <p:spPr>
          <a:xfrm>
            <a:off x="6269173" y="1999032"/>
            <a:ext cx="4754880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2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38" name="Google Shape;38;p15"/>
          <p:cNvSpPr txBox="1">
            <a:spLocks noGrp="1"/>
          </p:cNvSpPr>
          <p:nvPr>
            <p:ph type="body" idx="4"/>
          </p:nvPr>
        </p:nvSpPr>
        <p:spPr>
          <a:xfrm>
            <a:off x="6269173" y="2719322"/>
            <a:ext cx="4754880" cy="3383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036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marL="914400" lvl="1" indent="-3302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marL="1828800" lvl="3" indent="-30988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marL="2286000" lvl="4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marL="2743200" lvl="5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marL="3200400" lvl="6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marL="3657600" lvl="7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marL="4114800" lvl="8" indent="-309879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>
            <a:endParaRPr/>
          </a:p>
        </p:txBody>
      </p:sp>
      <p:sp>
        <p:nvSpPr>
          <p:cNvPr id="39" name="Google Shape;39;p15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5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5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6"/>
          <p:cNvSpPr txBox="1"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Font typeface="Corbel"/>
              <a:buNone/>
              <a:defRPr sz="72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6"/>
          <p:cNvSpPr txBox="1"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None/>
              <a:defRPr sz="2200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5" name="Google Shape;45;p16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16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6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48" name="Google Shape;48;p16"/>
          <p:cNvCxnSpPr/>
          <p:nvPr/>
        </p:nvCxnSpPr>
        <p:spPr>
          <a:xfrm>
            <a:off x="1981200" y="4020408"/>
            <a:ext cx="8229601" cy="0"/>
          </a:xfrm>
          <a:prstGeom prst="straightConnector1">
            <a:avLst/>
          </a:prstGeom>
          <a:noFill/>
          <a:ln w="10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7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7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9"/>
          <p:cNvSpPr txBox="1"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orbel"/>
              <a:buNone/>
              <a:defRPr sz="4000" b="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9"/>
          <p:cNvSpPr txBox="1">
            <a:spLocks noGrp="1"/>
          </p:cNvSpPr>
          <p:nvPr>
            <p:ph type="body" idx="1"/>
          </p:nvPr>
        </p:nvSpPr>
        <p:spPr>
          <a:xfrm>
            <a:off x="5852159" y="1097280"/>
            <a:ext cx="5212080" cy="466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9116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560"/>
              <a:buChar char="•"/>
              <a:defRPr sz="3200"/>
            </a:lvl1pPr>
            <a:lvl2pPr marL="914400" lvl="1" indent="-37084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240"/>
              <a:buChar char="•"/>
              <a:defRPr sz="2800"/>
            </a:lvl2pPr>
            <a:lvl3pPr marL="1371600" lvl="2" indent="-35051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920"/>
              <a:buChar char="•"/>
              <a:defRPr sz="2400"/>
            </a:lvl3pPr>
            <a:lvl4pPr marL="1828800" lvl="3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4pPr>
            <a:lvl5pPr marL="2286000" lvl="4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5pPr>
            <a:lvl6pPr marL="2743200" lvl="5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6pPr>
            <a:lvl7pPr marL="3200400" lvl="6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7pPr>
            <a:lvl8pPr marL="3657600" lvl="7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8pPr>
            <a:lvl9pPr marL="4114800" lvl="8" indent="-3302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19"/>
          <p:cNvSpPr txBox="1">
            <a:spLocks noGrp="1"/>
          </p:cNvSpPr>
          <p:nvPr>
            <p:ph type="body" idx="2"/>
          </p:nvPr>
        </p:nvSpPr>
        <p:spPr>
          <a:xfrm>
            <a:off x="1143000" y="2834640"/>
            <a:ext cx="3931920" cy="3017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360"/>
              <a:buNone/>
              <a:defRPr sz="1700"/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19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9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0"/>
          <p:cNvSpPr txBox="1"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orbel"/>
              <a:buNone/>
              <a:defRPr sz="4000" b="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0"/>
          <p:cNvSpPr>
            <a:spLocks noGrp="1"/>
          </p:cNvSpPr>
          <p:nvPr>
            <p:ph type="pic" idx="2"/>
          </p:nvPr>
        </p:nvSpPr>
        <p:spPr>
          <a:xfrm>
            <a:off x="5413248" y="1069847"/>
            <a:ext cx="6099048" cy="48006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0"/>
          <p:cNvSpPr txBox="1">
            <a:spLocks noGrp="1"/>
          </p:cNvSpPr>
          <p:nvPr>
            <p:ph type="body" idx="1"/>
          </p:nvPr>
        </p:nvSpPr>
        <p:spPr>
          <a:xfrm>
            <a:off x="1143000" y="2834640"/>
            <a:ext cx="3931920" cy="288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360"/>
              <a:buNone/>
              <a:defRPr sz="1700"/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20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1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1"/>
          <p:cNvSpPr txBox="1">
            <a:spLocks noGrp="1"/>
          </p:cNvSpPr>
          <p:nvPr>
            <p:ph type="body" idx="1"/>
          </p:nvPr>
        </p:nvSpPr>
        <p:spPr>
          <a:xfrm rot="5400000">
            <a:off x="4060136" y="-859736"/>
            <a:ext cx="4038600" cy="98728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marL="914400" lvl="1" indent="-32004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marL="1828800" lvl="3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marL="2286000" lvl="4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marL="2743200" lvl="5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marL="3200400" lvl="6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marL="3657600" lvl="7" indent="-32004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marL="4114800" lvl="8" indent="-32004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1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2"/>
          <p:cNvSpPr txBox="1">
            <a:spLocks noGrp="1"/>
          </p:cNvSpPr>
          <p:nvPr>
            <p:ph type="title"/>
          </p:nvPr>
        </p:nvSpPr>
        <p:spPr>
          <a:xfrm rot="5400000">
            <a:off x="7181850" y="2305050"/>
            <a:ext cx="5410200" cy="232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2"/>
          <p:cNvSpPr txBox="1">
            <a:spLocks noGrp="1"/>
          </p:cNvSpPr>
          <p:nvPr>
            <p:ph type="body" idx="1"/>
          </p:nvPr>
        </p:nvSpPr>
        <p:spPr>
          <a:xfrm rot="5400000">
            <a:off x="2152650" y="-247650"/>
            <a:ext cx="5410200" cy="742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marL="914400" lvl="1" indent="-32004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marL="1828800" lvl="3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marL="2286000" lvl="4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marL="2743200" lvl="5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marL="3200400" lvl="6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marL="3657600" lvl="7" indent="-32004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marL="4114800" lvl="8" indent="-32004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2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2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2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1"/>
          <p:cNvSpPr/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7;p11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Corbel"/>
              <a:buNone/>
              <a:defRPr sz="44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1"/>
          <p:cNvSpPr txBox="1"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036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Corbel"/>
              <a:buChar char="•"/>
              <a:defRPr sz="2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orbel"/>
              <a:buChar char="•"/>
              <a:defRPr sz="20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2003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Corbel"/>
              <a:buChar char="•"/>
              <a:defRPr sz="18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0988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0987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0987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0987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0987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09879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endParaRPr/>
          </a:p>
        </p:txBody>
      </p:sp>
      <p:sp>
        <p:nvSpPr>
          <p:cNvPr id="9" name="Google Shape;9;p11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endParaRPr/>
          </a:p>
        </p:txBody>
      </p:sp>
      <p:sp>
        <p:nvSpPr>
          <p:cNvPr id="10" name="Google Shape;10;p11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endParaRPr/>
          </a:p>
        </p:txBody>
      </p:sp>
      <p:sp>
        <p:nvSpPr>
          <p:cNvPr id="11" name="Google Shape;11;p11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lions@stmargaretsipswich.or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hyperlink" Target="mailto:tigers@stmargaretsipswich.or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tigers@stmargaretsipswich.org" TargetMode="External"/><Relationship Id="rId4" Type="http://schemas.openxmlformats.org/officeDocument/2006/relationships/hyperlink" Target="mailto:lions@stmargaretsipswich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>
            <a:spLocks noGrp="1"/>
          </p:cNvSpPr>
          <p:nvPr>
            <p:ph type="ctrTitle"/>
          </p:nvPr>
        </p:nvSpPr>
        <p:spPr>
          <a:xfrm>
            <a:off x="1261191" y="1956507"/>
            <a:ext cx="9906000" cy="10410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480"/>
              <a:buFont typeface="Corbel"/>
              <a:buNone/>
            </a:pPr>
            <a:r>
              <a:rPr lang="en-GB" sz="5780" b="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Welcome to Year 1</a:t>
            </a:r>
            <a:endParaRPr sz="5780" b="0"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pic>
        <p:nvPicPr>
          <p:cNvPr id="89" name="Google Shape;89;p1" descr="Lion clipar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83111" y="3986447"/>
            <a:ext cx="2919026" cy="2189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" descr="Tiger Clipart Images | Free Vectors, Stock Photos &amp; PSD | Page 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91469" y="3705094"/>
            <a:ext cx="2639436" cy="26394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 txBox="1">
            <a:spLocks noGrp="1"/>
          </p:cNvSpPr>
          <p:nvPr>
            <p:ph type="title"/>
          </p:nvPr>
        </p:nvSpPr>
        <p:spPr>
          <a:xfrm>
            <a:off x="541517" y="600973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Corbel"/>
              <a:buNone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Meet the Team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2"/>
          <p:cNvSpPr txBox="1">
            <a:spLocks noGrp="1"/>
          </p:cNvSpPr>
          <p:nvPr>
            <p:ph type="body" idx="1"/>
          </p:nvPr>
        </p:nvSpPr>
        <p:spPr>
          <a:xfrm>
            <a:off x="544166" y="1783994"/>
            <a:ext cx="5268805" cy="46858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228600" lvl="0" indent="-15087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80000"/>
              <a:buChar char="•"/>
            </a:pPr>
            <a:r>
              <a:rPr lang="en-GB" sz="28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Tigers: 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57734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80000"/>
              <a:buChar char="•"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Mr Peck– every day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4351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65454"/>
              <a:buChar char="•"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Miss Joshua - Tuesday Mornings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57734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80000"/>
              <a:buChar char="•"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Miss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Dozzell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supporting every morning. 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79502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80000"/>
              <a:buNone/>
            </a:pP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50876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80000"/>
              <a:buChar char="•"/>
            </a:pPr>
            <a:r>
              <a:rPr lang="en-GB" sz="28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Lions: 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57734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80000"/>
              <a:buChar char="•"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Mrs Mayhew – Monday and Tuesday 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57734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80000"/>
              <a:buChar char="•"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Mrs Curtis – Wednesday, Thursday and Friday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41985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ct val="65454"/>
              <a:buFont typeface="Arial"/>
              <a:buChar char="•"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Mrs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Keable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 supporting most of the week.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79502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80000"/>
              <a:buNone/>
            </a:pP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45720" lvl="0" indent="0" algn="ctr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80000"/>
              <a:buNone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One of us will be on the playground to greet you.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79502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80000"/>
              <a:buNone/>
            </a:pPr>
            <a:endParaRPr dirty="0"/>
          </a:p>
        </p:txBody>
      </p:sp>
      <p:pic>
        <p:nvPicPr>
          <p:cNvPr id="97" name="Google Shape;97;p2" descr="Image result for cartoon tige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49522" y="1542935"/>
            <a:ext cx="858994" cy="644246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2" descr="Image result for lion clipart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49527" y="3583145"/>
            <a:ext cx="600825" cy="570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5400000">
            <a:off x="7235225" y="4515698"/>
            <a:ext cx="1821873" cy="13664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2"/>
          <p:cNvPicPr preferRelativeResize="0"/>
          <p:nvPr/>
        </p:nvPicPr>
        <p:blipFill rotWithShape="1">
          <a:blip r:embed="rId6">
            <a:alphaModFix/>
          </a:blip>
          <a:srcRect b="11378"/>
          <a:stretch/>
        </p:blipFill>
        <p:spPr>
          <a:xfrm>
            <a:off x="7535725" y="1279150"/>
            <a:ext cx="1220875" cy="2041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272698" y="4159365"/>
            <a:ext cx="1366425" cy="2041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9272700" y="1279150"/>
            <a:ext cx="1366425" cy="20688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"/>
          <p:cNvSpPr txBox="1">
            <a:spLocks noGrp="1"/>
          </p:cNvSpPr>
          <p:nvPr>
            <p:ph type="title"/>
          </p:nvPr>
        </p:nvSpPr>
        <p:spPr>
          <a:xfrm>
            <a:off x="628858" y="606799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Corbel"/>
              <a:buNone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What to bring to school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3"/>
          <p:cNvSpPr txBox="1">
            <a:spLocks noGrp="1"/>
          </p:cNvSpPr>
          <p:nvPr>
            <p:ph type="body" idx="1"/>
          </p:nvPr>
        </p:nvSpPr>
        <p:spPr>
          <a:xfrm>
            <a:off x="628858" y="1965959"/>
            <a:ext cx="5791330" cy="4255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228600" lvl="0" indent="-19126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80000"/>
              <a:buFont typeface="Noto Sans Symbols"/>
              <a:buChar char="⮚"/>
            </a:pPr>
            <a:r>
              <a:rPr lang="en-GB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Green book bag 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91262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80000"/>
              <a:buFont typeface="Noto Sans Symbols"/>
              <a:buChar char="⮚"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Water bottle 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91262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80000"/>
              <a:buFont typeface="Noto Sans Symbols"/>
              <a:buChar char="⮚"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Packed lunch if appropriate (this must be named). We are a </a:t>
            </a:r>
            <a:r>
              <a:rPr lang="en-GB" b="1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nut free school.</a:t>
            </a:r>
            <a:endParaRPr dirty="0">
              <a:solidFill>
                <a:schemeClr val="dk1"/>
              </a:solidFill>
              <a:highlight>
                <a:srgbClr val="FFFF00"/>
              </a:highlight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91262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80000"/>
              <a:buFont typeface="Noto Sans Symbols"/>
              <a:buChar char="⮚"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Snack is provided, however if you wish to bring your own please ensure it is fruit or vegetables.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91262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80000"/>
              <a:buFont typeface="Noto Sans Symbols"/>
              <a:buChar char="⮚"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School arrival is between 8.30 and 8.40am – Please wait at the playground gate until it is open, then follow the playground markings to drop your child with the appropriate teacher. (</a:t>
            </a:r>
            <a:r>
              <a:rPr lang="en-GB" i="1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Please be prompt)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91262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80000"/>
              <a:buFont typeface="Noto Sans Symbols"/>
              <a:buChar char="⮚"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School ends at 3.10 – Please follow the same morning procedure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91262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80000"/>
              <a:buFont typeface="Noto Sans Symbols"/>
              <a:buChar char="⮚"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*Please ensure EVERYTHING is labelled*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96266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80000"/>
              <a:buFont typeface="Noto Sans Symbols"/>
              <a:buNone/>
            </a:pPr>
            <a:endParaRPr dirty="0"/>
          </a:p>
        </p:txBody>
      </p:sp>
      <p:pic>
        <p:nvPicPr>
          <p:cNvPr id="109" name="Google Shape;109;p3" descr="Image result for green st margarets book bg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33076" y="1599726"/>
            <a:ext cx="3022396" cy="2002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3" descr="Image result for water bottl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97250" y="1537804"/>
            <a:ext cx="2126179" cy="21261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960340" y="4056080"/>
            <a:ext cx="2619375" cy="174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5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Corbel"/>
              <a:buNone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PE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5"/>
          <p:cNvSpPr txBox="1">
            <a:spLocks noGrp="1"/>
          </p:cNvSpPr>
          <p:nvPr>
            <p:ph type="body" idx="1"/>
          </p:nvPr>
        </p:nvSpPr>
        <p:spPr>
          <a:xfrm>
            <a:off x="794923" y="1999603"/>
            <a:ext cx="5194549" cy="3674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-13180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76"/>
              <a:buFont typeface="Noto Sans Symbols"/>
              <a:buChar char="⮚"/>
            </a:pPr>
            <a:r>
              <a:rPr lang="en-GB" b="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PE is on Tuesdays and Thursdays</a:t>
            </a:r>
            <a:endParaRPr b="0"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76"/>
              <a:buNone/>
            </a:pPr>
            <a:endParaRPr b="0"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0" lvl="0" indent="-13180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76"/>
              <a:buFont typeface="Noto Sans Symbols"/>
              <a:buChar char="⮚"/>
            </a:pPr>
            <a:r>
              <a:rPr lang="en-GB" b="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Children MUST come to School in their PE kit on the day they have PE. </a:t>
            </a:r>
            <a:endParaRPr b="0"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76"/>
              <a:buFont typeface="Noto Sans Symbols"/>
              <a:buNone/>
            </a:pPr>
            <a:endParaRPr b="0" i="1"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0" lvl="0" indent="-13180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76"/>
              <a:buFont typeface="Noto Sans Symbols"/>
              <a:buChar char="⮚"/>
            </a:pPr>
            <a:r>
              <a:rPr lang="en-GB" b="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Children with long hair must wear it tied back and no jewellery can be worn.</a:t>
            </a:r>
            <a:endParaRPr b="0"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76"/>
              <a:buFont typeface="Noto Sans Symbols"/>
              <a:buNone/>
            </a:pPr>
            <a:endParaRPr b="0"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0" lvl="0" indent="-13180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76"/>
              <a:buFont typeface="Noto Sans Symbols"/>
              <a:buChar char="⮚"/>
            </a:pPr>
            <a:r>
              <a:rPr lang="en-GB" b="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Navy, grey or black tracksuit for cold weather </a:t>
            </a:r>
            <a:endParaRPr b="0"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76"/>
              <a:buFont typeface="Noto Sans Symbols"/>
              <a:buNone/>
            </a:pPr>
            <a:endParaRPr b="0"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76"/>
              <a:buNone/>
            </a:pPr>
            <a:r>
              <a:rPr lang="en-GB" b="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*Please ensure EVERYTHING is named</a:t>
            </a:r>
            <a:r>
              <a:rPr lang="en-GB" b="0" dirty="0">
                <a:latin typeface="Twinkl" panose="02000000000000000000" pitchFamily="2" charset="0"/>
              </a:rPr>
              <a:t>*</a:t>
            </a:r>
            <a:endParaRPr b="0" dirty="0">
              <a:latin typeface="Twinkl" panose="02000000000000000000" pitchFamily="2" charset="0"/>
            </a:endParaRPr>
          </a:p>
        </p:txBody>
      </p:sp>
      <p:pic>
        <p:nvPicPr>
          <p:cNvPr id="125" name="Google Shape;125;p5" descr="https://lh7-us.googleusercontent.com/slidesz/AGV_vUdtAPo4BqzMbWAgDfURpSNpxncxOSr5JTGqNh2jt0wudM7WohHg6mCF_c_xnC5te5RaL3nD6Y9uoKkHfVzVvPNoyRxPTyonOa3uuUSv_TRgngSIgBXgdDKTqQEyTfpSfjlHUFDYt6uNHpvKCkYnMAZtRkBdt5Ci=s2048?key=APqFzBIPFMHW7ef1BLKHjA"/>
          <p:cNvPicPr preferRelativeResize="0"/>
          <p:nvPr/>
        </p:nvPicPr>
        <p:blipFill rotWithShape="1">
          <a:blip r:embed="rId3">
            <a:alphaModFix/>
          </a:blip>
          <a:srcRect l="20967" t="34700"/>
          <a:stretch/>
        </p:blipFill>
        <p:spPr>
          <a:xfrm>
            <a:off x="6447450" y="1251675"/>
            <a:ext cx="5194550" cy="3951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D96E86D-C2CF-4FEE-8203-0FE7DC4AD2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6718" y="5289189"/>
            <a:ext cx="1168658" cy="111137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Corbel"/>
              <a:buNone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Communication with Class Teachers: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4"/>
          <p:cNvSpPr txBox="1">
            <a:spLocks noGrp="1"/>
          </p:cNvSpPr>
          <p:nvPr>
            <p:ph type="body" idx="1"/>
          </p:nvPr>
        </p:nvSpPr>
        <p:spPr>
          <a:xfrm>
            <a:off x="789316" y="1884870"/>
            <a:ext cx="6034177" cy="4633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If you wish to contact the teacher, you can either phone the front office if it is of urgent attention or you can use the class emails: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8288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</a:pPr>
            <a:r>
              <a:rPr lang="en-GB" sz="18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Lions- </a:t>
            </a:r>
            <a:r>
              <a:rPr lang="en-GB" sz="1800" u="sng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lions@stmargaretsipswich.org</a:t>
            </a:r>
            <a:endParaRPr sz="1800"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8288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</a:pPr>
            <a:r>
              <a:rPr lang="en-GB" sz="18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Tigers- </a:t>
            </a:r>
            <a:r>
              <a:rPr lang="en-GB" sz="1800" u="sng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tigers@stmargaretsipswich.org</a:t>
            </a:r>
            <a:r>
              <a:rPr lang="en-GB" sz="18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8288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</a:pPr>
            <a:r>
              <a:rPr lang="en-GB" sz="18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Teachers will only respond in office hours and term time. For those queries of a non urgent nature, for example learning issues or friendship concerns it may take a couple of days for a response depending on the teacher’s availability. 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67622" y="2255209"/>
            <a:ext cx="3334973" cy="33349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6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Corbel"/>
              <a:buNone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Homework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6"/>
          <p:cNvSpPr txBox="1">
            <a:spLocks noGrp="1"/>
          </p:cNvSpPr>
          <p:nvPr>
            <p:ph type="body" idx="1"/>
          </p:nvPr>
        </p:nvSpPr>
        <p:spPr>
          <a:xfrm>
            <a:off x="651295" y="2367951"/>
            <a:ext cx="9872871" cy="4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1" indent="-18288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920"/>
              <a:buFont typeface="Noto Sans Symbols"/>
              <a:buChar char="⮚"/>
            </a:pP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Homework will be sent home weekly and will be related to the topics covered in School. 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457200" lvl="1" indent="-18288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SzPts val="1920"/>
              <a:buFont typeface="Noto Sans Symbols"/>
              <a:buChar char="⮚"/>
            </a:pP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It will be printed for your child to take home Friday afternoon. It should be returned by the following Friday.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74320" lvl="1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</a:pPr>
            <a:endParaRPr dirty="0"/>
          </a:p>
        </p:txBody>
      </p:sp>
      <p:pic>
        <p:nvPicPr>
          <p:cNvPr id="132" name="Google Shape;132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87730" y="822960"/>
            <a:ext cx="990600" cy="114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7"/>
          <p:cNvSpPr txBox="1">
            <a:spLocks noGrp="1"/>
          </p:cNvSpPr>
          <p:nvPr>
            <p:ph type="title"/>
          </p:nvPr>
        </p:nvSpPr>
        <p:spPr>
          <a:xfrm>
            <a:off x="1056735" y="42838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Corbel"/>
              <a:buNone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Phonics and Reading: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7"/>
          <p:cNvSpPr txBox="1">
            <a:spLocks noGrp="1"/>
          </p:cNvSpPr>
          <p:nvPr>
            <p:ph type="body" idx="1"/>
          </p:nvPr>
        </p:nvSpPr>
        <p:spPr>
          <a:xfrm>
            <a:off x="579403" y="1625975"/>
            <a:ext cx="7342800" cy="4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8288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60"/>
              <a:buFont typeface="Noto Sans Symbols"/>
              <a:buChar char="⮚"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2 books will be sent home for your child to read. 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8288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Font typeface="Noto Sans Symbols"/>
              <a:buChar char="⮚"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Phonics assessment 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8288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Font typeface="Noto Sans Symbols"/>
              <a:buChar char="⮚"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Your child should be reading at home at least 4 times a week.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8288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Font typeface="Noto Sans Symbols"/>
              <a:buChar char="⮚"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Comprehension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pic>
        <p:nvPicPr>
          <p:cNvPr id="139" name="Google Shape;139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79497" y="1830620"/>
            <a:ext cx="3184732" cy="31967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g2ff8c496e45_1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95938" y="449413"/>
            <a:ext cx="8400126" cy="5959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8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Corbel"/>
              <a:buNone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Curriculum Map and Age Related Expectations  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8"/>
          <p:cNvSpPr txBox="1">
            <a:spLocks noGrp="1"/>
          </p:cNvSpPr>
          <p:nvPr>
            <p:ph type="body" idx="1"/>
          </p:nvPr>
        </p:nvSpPr>
        <p:spPr>
          <a:xfrm>
            <a:off x="651296" y="2367951"/>
            <a:ext cx="5243068" cy="4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1" indent="-18288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920"/>
              <a:buFont typeface="Noto Sans Symbols"/>
              <a:buChar char="⮚"/>
            </a:pP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The current Year 1 curriculum maps and Age Related expectations are on the School website. Please visit them to refresh your memory as frequently as you would like. </a:t>
            </a:r>
            <a:endParaRPr sz="2400"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74320" lvl="1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</a:pPr>
            <a:endParaRPr dirty="0"/>
          </a:p>
        </p:txBody>
      </p:sp>
      <p:pic>
        <p:nvPicPr>
          <p:cNvPr id="151" name="Google Shape;151;p8"/>
          <p:cNvPicPr preferRelativeResize="0"/>
          <p:nvPr/>
        </p:nvPicPr>
        <p:blipFill rotWithShape="1">
          <a:blip r:embed="rId3">
            <a:alphaModFix/>
          </a:blip>
          <a:srcRect l="20662" t="23124" r="22249" b="10913"/>
          <a:stretch/>
        </p:blipFill>
        <p:spPr>
          <a:xfrm>
            <a:off x="6333978" y="2485425"/>
            <a:ext cx="4684542" cy="30431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68125" y="415300"/>
            <a:ext cx="4349139" cy="5970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04450" y="415300"/>
            <a:ext cx="4091550" cy="5855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g2fd967d1419_0_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9975" y="657100"/>
            <a:ext cx="3556725" cy="536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g2fd967d1419_0_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41050" y="657100"/>
            <a:ext cx="3832000" cy="536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g2fd967d1419_0_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18650" y="716500"/>
            <a:ext cx="3740452" cy="5243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g2fd967d1419_0_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66975" y="499251"/>
            <a:ext cx="4120500" cy="5859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g2fd967d1419_0_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12850" y="499238"/>
            <a:ext cx="4252500" cy="6017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g2fd967d1419_0_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3675" y="921225"/>
            <a:ext cx="8804475" cy="4866525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g2fd967d1419_0_23"/>
          <p:cNvSpPr txBox="1"/>
          <p:nvPr/>
        </p:nvSpPr>
        <p:spPr>
          <a:xfrm>
            <a:off x="9521250" y="1374675"/>
            <a:ext cx="2091000" cy="410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>
              <a:solidFill>
                <a:srgbClr val="222222"/>
              </a:solidFill>
              <a:highlight>
                <a:srgbClr val="FFFFFF"/>
              </a:highlight>
            </a:endParaRPr>
          </a:p>
        </p:txBody>
      </p:sp>
      <p:sp>
        <p:nvSpPr>
          <p:cNvPr id="177" name="Google Shape;177;g2fd967d1419_0_23"/>
          <p:cNvSpPr txBox="1"/>
          <p:nvPr/>
        </p:nvSpPr>
        <p:spPr>
          <a:xfrm>
            <a:off x="2392736" y="307102"/>
            <a:ext cx="6842700" cy="4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chemeClr val="dk1"/>
                </a:solidFill>
                <a:latin typeface="Twinkl" panose="02000000000000000000" pitchFamily="2" charset="0"/>
                <a:ea typeface="Corbel"/>
                <a:cs typeface="Corbel"/>
                <a:sym typeface="Corbel"/>
              </a:rPr>
              <a:t>Zones of Regulation</a:t>
            </a:r>
            <a:endParaRPr sz="2200" dirty="0">
              <a:solidFill>
                <a:schemeClr val="dk1"/>
              </a:solidFill>
              <a:latin typeface="Twinkl" panose="02000000000000000000" pitchFamily="2" charset="0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g37c6bc7e3df_0_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74425" y="481013"/>
            <a:ext cx="9477375" cy="5895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0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Corbel"/>
              <a:buNone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Questions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</p:txBody>
      </p:sp>
      <p:pic>
        <p:nvPicPr>
          <p:cNvPr id="188" name="Google Shape;188;p10" descr="Image result for question mark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38845" y="393994"/>
            <a:ext cx="2056250" cy="2056250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10"/>
          <p:cNvSpPr txBox="1">
            <a:spLocks noGrp="1"/>
          </p:cNvSpPr>
          <p:nvPr>
            <p:ph type="body" idx="1"/>
          </p:nvPr>
        </p:nvSpPr>
        <p:spPr>
          <a:xfrm>
            <a:off x="851175" y="2875400"/>
            <a:ext cx="9873000" cy="289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If you wish to contact the teacher, you can either phone the front office if it is of urgent attention or you can use the class emails: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82880" algn="l" rtl="0">
              <a:spcBef>
                <a:spcPts val="1400"/>
              </a:spcBef>
              <a:spcAft>
                <a:spcPts val="0"/>
              </a:spcAft>
              <a:buSzPts val="1440"/>
              <a:buChar char="•"/>
            </a:pPr>
            <a:r>
              <a:rPr lang="en-GB" sz="18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Lions- </a:t>
            </a:r>
            <a:r>
              <a:rPr lang="en-GB" sz="1800" u="sng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lions@stmargaretsipswich.org</a:t>
            </a:r>
            <a:endParaRPr sz="1800"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82880" algn="l" rtl="0">
              <a:spcBef>
                <a:spcPts val="1400"/>
              </a:spcBef>
              <a:spcAft>
                <a:spcPts val="0"/>
              </a:spcAft>
              <a:buSzPts val="1440"/>
              <a:buChar char="•"/>
            </a:pPr>
            <a:r>
              <a:rPr lang="en-GB" sz="18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Tigers- </a:t>
            </a:r>
            <a:r>
              <a:rPr lang="en-GB" sz="1800" u="sng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tigers@stmargaretsipswich.org</a:t>
            </a:r>
            <a:r>
              <a:rPr lang="en-GB" sz="18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endParaRPr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228600" lvl="0" indent="-182880" algn="l" rtl="0">
              <a:spcBef>
                <a:spcPts val="1400"/>
              </a:spcBef>
              <a:spcAft>
                <a:spcPts val="0"/>
              </a:spcAft>
              <a:buSzPts val="1440"/>
              <a:buChar char="•"/>
            </a:pPr>
            <a:r>
              <a:rPr lang="en-GB" sz="18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Teachers will only respond in office hours and term time. For those queries of a non urgent nature, for example learning issues or friendship concerns it may take a couple of days for a response depending on the teacher’s availability. </a:t>
            </a:r>
            <a:endParaRPr sz="2400" dirty="0">
              <a:solidFill>
                <a:schemeClr val="dk1"/>
              </a:solidFill>
              <a:latin typeface="Twinkl" panose="02000000000000000000" pitchFamily="2" charset="0"/>
              <a:ea typeface="Arial"/>
              <a:cs typeface="Arial"/>
              <a:sym typeface="Arial"/>
            </a:endParaRPr>
          </a:p>
          <a:p>
            <a:pPr marL="0" lvl="1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</a:pP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Custom 2">
      <a:dk1>
        <a:srgbClr val="000000"/>
      </a:dk1>
      <a:lt1>
        <a:srgbClr val="F0F4C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838</TotalTime>
  <Words>507</Words>
  <Application>Microsoft Office PowerPoint</Application>
  <PresentationFormat>Widescreen</PresentationFormat>
  <Paragraphs>52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Corbel</vt:lpstr>
      <vt:lpstr>Arial</vt:lpstr>
      <vt:lpstr>Noto Sans Symbols</vt:lpstr>
      <vt:lpstr>Twinkl</vt:lpstr>
      <vt:lpstr>Basis</vt:lpstr>
      <vt:lpstr>Welcome to Year 1</vt:lpstr>
      <vt:lpstr>Meet the Team</vt:lpstr>
      <vt:lpstr>What to bring to school</vt:lpstr>
      <vt:lpstr>PE</vt:lpstr>
      <vt:lpstr>Communication with Class Teachers:</vt:lpstr>
      <vt:lpstr>Homework</vt:lpstr>
      <vt:lpstr>Phonics and Reading:</vt:lpstr>
      <vt:lpstr>PowerPoint Presentation</vt:lpstr>
      <vt:lpstr>Curriculum Map and Age Related Expectations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Mr Peck</dc:creator>
  <cp:lastModifiedBy>Darren Gates</cp:lastModifiedBy>
  <cp:revision>4</cp:revision>
  <dcterms:modified xsi:type="dcterms:W3CDTF">2025-12-18T21:00:02Z</dcterms:modified>
</cp:coreProperties>
</file>